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58" r:id="rId3"/>
    <p:sldId id="259" r:id="rId4"/>
    <p:sldId id="260" r:id="rId5"/>
    <p:sldId id="261" r:id="rId6"/>
    <p:sldId id="262" r:id="rId7"/>
    <p:sldId id="267" r:id="rId8"/>
    <p:sldId id="273" r:id="rId9"/>
    <p:sldId id="266" r:id="rId10"/>
    <p:sldId id="264" r:id="rId11"/>
    <p:sldId id="278" r:id="rId12"/>
    <p:sldId id="265" r:id="rId13"/>
    <p:sldId id="269" r:id="rId14"/>
    <p:sldId id="274" r:id="rId15"/>
    <p:sldId id="270" r:id="rId16"/>
    <p:sldId id="285" r:id="rId17"/>
    <p:sldId id="271" r:id="rId18"/>
    <p:sldId id="286" r:id="rId19"/>
    <p:sldId id="287" r:id="rId20"/>
    <p:sldId id="276" r:id="rId21"/>
    <p:sldId id="277" r:id="rId22"/>
    <p:sldId id="272" r:id="rId23"/>
    <p:sldId id="275" r:id="rId24"/>
    <p:sldId id="279" r:id="rId25"/>
    <p:sldId id="280" r:id="rId26"/>
    <p:sldId id="281" r:id="rId27"/>
    <p:sldId id="282" r:id="rId28"/>
    <p:sldId id="283" r:id="rId29"/>
    <p:sldId id="284"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751"/>
    <p:restoredTop sz="74667"/>
  </p:normalViewPr>
  <p:slideViewPr>
    <p:cSldViewPr snapToGrid="0" snapToObjects="1">
      <p:cViewPr varScale="1">
        <p:scale>
          <a:sx n="85" d="100"/>
          <a:sy n="85" d="100"/>
        </p:scale>
        <p:origin x="256"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FE6974-89D6-C34B-9383-AB831088AA84}" type="datetimeFigureOut">
              <a:rPr lang="en-US" smtClean="0"/>
              <a:t>6/18/58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h-TH" smtClean="0"/>
              <a:t>Click to edit Master text styles</a:t>
            </a:r>
          </a:p>
          <a:p>
            <a:pPr lvl="1"/>
            <a:r>
              <a:rPr lang="th-TH" smtClean="0"/>
              <a:t>Second level</a:t>
            </a:r>
          </a:p>
          <a:p>
            <a:pPr lvl="2"/>
            <a:r>
              <a:rPr lang="th-TH" smtClean="0"/>
              <a:t>Third level</a:t>
            </a:r>
          </a:p>
          <a:p>
            <a:pPr lvl="3"/>
            <a:r>
              <a:rPr lang="th-TH" smtClean="0"/>
              <a:t>Fourth level</a:t>
            </a:r>
          </a:p>
          <a:p>
            <a:pPr lvl="4"/>
            <a:r>
              <a:rPr lang="th-TH"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45D24D-3A1A-CC44-99D0-6758D4CED43C}" type="slidenum">
              <a:rPr lang="en-US" smtClean="0"/>
              <a:t>‹#›</a:t>
            </a:fld>
            <a:endParaRPr lang="en-US"/>
          </a:p>
        </p:txBody>
      </p:sp>
    </p:spTree>
    <p:extLst>
      <p:ext uri="{BB962C8B-B14F-4D97-AF65-F5344CB8AC3E}">
        <p14:creationId xmlns:p14="http://schemas.microsoft.com/office/powerpoint/2010/main" val="35005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wikipedia.org/wiki/PHP" TargetMode="External"/><Relationship Id="rId4" Type="http://schemas.openxmlformats.org/officeDocument/2006/relationships/hyperlink" Target="https://en.wikipedia.org/wiki/HTML" TargetMode="External"/><Relationship Id="rId5" Type="http://schemas.openxmlformats.org/officeDocument/2006/relationships/hyperlink" Target="https://en.wikipedia.org/wiki/JavaScript" TargetMode="External"/><Relationship Id="rId6" Type="http://schemas.openxmlformats.org/officeDocument/2006/relationships/hyperlink" Target="https://en.wikipedia.org/wiki/Refactoring" TargetMode="External"/><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45D24D-3A1A-CC44-99D0-6758D4CED43C}" type="slidenum">
              <a:rPr lang="en-US" smtClean="0"/>
              <a:t>1</a:t>
            </a:fld>
            <a:endParaRPr lang="en-US"/>
          </a:p>
        </p:txBody>
      </p:sp>
    </p:spTree>
    <p:extLst>
      <p:ext uri="{BB962C8B-B14F-4D97-AF65-F5344CB8AC3E}">
        <p14:creationId xmlns:p14="http://schemas.microsoft.com/office/powerpoint/2010/main" val="18958700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dirty="0" err="1" smtClean="0"/>
              <a:t>Json</a:t>
            </a:r>
            <a:r>
              <a:rPr lang="en-US" sz="1800" b="0" baseline="0" dirty="0" smtClean="0"/>
              <a:t> or Java Script Object Notation is the way to make </a:t>
            </a:r>
            <a:r>
              <a:rPr lang="en-US" sz="1800" b="0" baseline="0" dirty="0" err="1" smtClean="0"/>
              <a:t>javascript</a:t>
            </a:r>
            <a:r>
              <a:rPr lang="en-US" sz="1800" b="0" baseline="0" dirty="0" smtClean="0"/>
              <a:t> able to exchange data between server and client.</a:t>
            </a:r>
          </a:p>
          <a:p>
            <a:r>
              <a:rPr lang="en-US" sz="1800" b="0" kern="1200" dirty="0" smtClean="0">
                <a:solidFill>
                  <a:schemeClr val="tx1"/>
                </a:solidFill>
                <a:latin typeface="+mn-lt"/>
                <a:ea typeface="+mn-ea"/>
                <a:cs typeface="+mn-cs"/>
              </a:rPr>
              <a:t>Bootstrap</a:t>
            </a:r>
            <a:r>
              <a:rPr lang="en-US" sz="1800" b="0" kern="1200" baseline="0" dirty="0" smtClean="0">
                <a:solidFill>
                  <a:schemeClr val="tx1"/>
                </a:solidFill>
                <a:latin typeface="+mn-lt"/>
                <a:ea typeface="+mn-ea"/>
                <a:cs typeface="+mn-cs"/>
              </a:rPr>
              <a:t> </a:t>
            </a:r>
            <a:r>
              <a:rPr lang="en-US" sz="1800" b="0" kern="1200" dirty="0" smtClean="0">
                <a:solidFill>
                  <a:schemeClr val="tx1"/>
                </a:solidFill>
                <a:latin typeface="+mn-lt"/>
                <a:ea typeface="+mn-ea"/>
                <a:cs typeface="+mn-cs"/>
              </a:rPr>
              <a:t>is HTML, CSS, and JavaScript framework for developing responsive web site.</a:t>
            </a:r>
          </a:p>
          <a:p>
            <a:r>
              <a:rPr lang="en-US" sz="1800" b="0" dirty="0" smtClean="0"/>
              <a:t>iOS</a:t>
            </a:r>
            <a:r>
              <a:rPr lang="en-US" sz="1800" b="0" baseline="0" dirty="0" smtClean="0"/>
              <a:t>, The world’s most advanced mobile operating system created and develop by apple</a:t>
            </a:r>
            <a:endParaRPr lang="en-US" sz="1800" b="0" dirty="0"/>
          </a:p>
        </p:txBody>
      </p:sp>
      <p:sp>
        <p:nvSpPr>
          <p:cNvPr id="4" name="Slide Number Placeholder 3"/>
          <p:cNvSpPr>
            <a:spLocks noGrp="1"/>
          </p:cNvSpPr>
          <p:nvPr>
            <p:ph type="sldNum" sz="quarter" idx="10"/>
          </p:nvPr>
        </p:nvSpPr>
        <p:spPr/>
        <p:txBody>
          <a:bodyPr/>
          <a:lstStyle/>
          <a:p>
            <a:fld id="{0745D24D-3A1A-CC44-99D0-6758D4CED43C}" type="slidenum">
              <a:rPr lang="en-US" smtClean="0"/>
              <a:t>10</a:t>
            </a:fld>
            <a:endParaRPr lang="en-US"/>
          </a:p>
        </p:txBody>
      </p:sp>
    </p:spTree>
    <p:extLst>
      <p:ext uri="{BB962C8B-B14F-4D97-AF65-F5344CB8AC3E}">
        <p14:creationId xmlns:p14="http://schemas.microsoft.com/office/powerpoint/2010/main" val="521595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Hypertext</a:t>
            </a:r>
            <a:r>
              <a:rPr lang="en-US" baseline="0" dirty="0" smtClean="0"/>
              <a:t> </a:t>
            </a:r>
            <a:r>
              <a:rPr lang="en-US" sz="1200" kern="1200" dirty="0" smtClean="0">
                <a:solidFill>
                  <a:schemeClr val="tx1"/>
                </a:solidFill>
                <a:latin typeface="+mn-lt"/>
                <a:ea typeface="+mn-ea"/>
                <a:cs typeface="+mn-cs"/>
              </a:rPr>
              <a:t>Preprocessor is a widely-used open source</a:t>
            </a:r>
            <a:r>
              <a:rPr lang="en-US" sz="1200" kern="1200" baseline="0" dirty="0" smtClean="0">
                <a:solidFill>
                  <a:schemeClr val="tx1"/>
                </a:solidFill>
                <a:latin typeface="+mn-lt"/>
                <a:ea typeface="+mn-ea"/>
                <a:cs typeface="+mn-cs"/>
              </a:rPr>
              <a:t> and it’s suited for web development</a:t>
            </a:r>
          </a:p>
          <a:p>
            <a:r>
              <a:rPr lang="en-US" sz="1200" kern="1200" dirty="0" smtClean="0">
                <a:solidFill>
                  <a:schemeClr val="tx1"/>
                </a:solidFill>
                <a:latin typeface="+mn-lt"/>
                <a:ea typeface="+mn-ea"/>
                <a:cs typeface="+mn-cs"/>
              </a:rPr>
              <a:t>MYSQL is an open source Relational Database Management System that</a:t>
            </a:r>
            <a:r>
              <a:rPr lang="en-US" sz="1200" kern="1200" baseline="0" dirty="0" smtClean="0">
                <a:solidFill>
                  <a:schemeClr val="tx1"/>
                </a:solidFill>
                <a:latin typeface="+mn-lt"/>
                <a:ea typeface="+mn-ea"/>
                <a:cs typeface="+mn-cs"/>
              </a:rPr>
              <a:t> uses SQL to manage content in </a:t>
            </a:r>
            <a:r>
              <a:rPr lang="en-US" sz="1200" kern="1200" baseline="0" dirty="0" smtClean="0">
                <a:solidFill>
                  <a:schemeClr val="tx1"/>
                </a:solidFill>
                <a:latin typeface="+mn-lt"/>
                <a:ea typeface="+mn-ea"/>
                <a:cs typeface="+mn-cs"/>
              </a:rPr>
              <a:t>database</a:t>
            </a:r>
            <a:endParaRPr lang="en-US" sz="1200" kern="1200" baseline="0" dirty="0" smtClean="0">
              <a:solidFill>
                <a:schemeClr val="tx1"/>
              </a:solidFill>
              <a:latin typeface="+mn-lt"/>
              <a:ea typeface="+mn-ea"/>
              <a:cs typeface="+mn-cs"/>
            </a:endParaRPr>
          </a:p>
          <a:p>
            <a:r>
              <a:rPr lang="en-US" sz="1200" kern="1200" baseline="0" dirty="0" err="1" smtClean="0">
                <a:solidFill>
                  <a:schemeClr val="tx1"/>
                </a:solidFill>
                <a:latin typeface="+mn-lt"/>
                <a:ea typeface="+mn-ea"/>
                <a:cs typeface="+mn-cs"/>
              </a:rPr>
              <a:t>Medoo</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The Lightest PHP database framework to accelerate development.</a:t>
            </a:r>
          </a:p>
          <a:p>
            <a:r>
              <a:rPr lang="en-US" sz="1200" b="0" kern="1200" dirty="0" smtClean="0">
                <a:solidFill>
                  <a:schemeClr val="tx1"/>
                </a:solidFill>
                <a:latin typeface="+mn-lt"/>
                <a:ea typeface="+mn-ea"/>
                <a:cs typeface="+mn-cs"/>
              </a:rPr>
              <a:t>Google</a:t>
            </a:r>
            <a:r>
              <a:rPr lang="en-US" sz="1200" b="0" kern="1200" baseline="0" dirty="0" smtClean="0">
                <a:solidFill>
                  <a:schemeClr val="tx1"/>
                </a:solidFill>
                <a:latin typeface="+mn-lt"/>
                <a:ea typeface="+mn-ea"/>
                <a:cs typeface="+mn-cs"/>
              </a:rPr>
              <a:t> map </a:t>
            </a:r>
            <a:r>
              <a:rPr lang="en-US" sz="1200" b="0" kern="1200" dirty="0" smtClean="0">
                <a:solidFill>
                  <a:schemeClr val="tx1"/>
                </a:solidFill>
                <a:latin typeface="+mn-lt"/>
                <a:ea typeface="+mn-ea"/>
                <a:cs typeface="+mn-cs"/>
              </a:rPr>
              <a:t>is a Web-based service that provides detailed information about geographical regions and sites around the world</a:t>
            </a:r>
          </a:p>
          <a:p>
            <a:r>
              <a:rPr lang="en-US" sz="1200" b="0" kern="1200" dirty="0" err="1" smtClean="0">
                <a:solidFill>
                  <a:schemeClr val="tx1"/>
                </a:solidFill>
                <a:latin typeface="+mn-lt"/>
                <a:ea typeface="+mn-ea"/>
                <a:cs typeface="+mn-cs"/>
              </a:rPr>
              <a:t>Xampp</a:t>
            </a:r>
            <a:r>
              <a:rPr lang="en-US" sz="1200" b="0" kern="1200" baseline="0" dirty="0" smtClean="0">
                <a:solidFill>
                  <a:schemeClr val="tx1"/>
                </a:solidFill>
                <a:latin typeface="+mn-lt"/>
                <a:ea typeface="+mn-ea"/>
                <a:cs typeface="+mn-cs"/>
              </a:rPr>
              <a:t> is apache web server used for simulate web server to test script on web site on our local machine</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745D24D-3A1A-CC44-99D0-6758D4CED43C}" type="slidenum">
              <a:rPr lang="en-US" smtClean="0"/>
              <a:t>11</a:t>
            </a:fld>
            <a:endParaRPr lang="en-US"/>
          </a:p>
        </p:txBody>
      </p:sp>
    </p:spTree>
    <p:extLst>
      <p:ext uri="{BB962C8B-B14F-4D97-AF65-F5344CB8AC3E}">
        <p14:creationId xmlns:p14="http://schemas.microsoft.com/office/powerpoint/2010/main" val="1726956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latin typeface="+mn-lt"/>
                <a:ea typeface="+mn-ea"/>
                <a:cs typeface="+mn-cs"/>
              </a:rPr>
              <a:t>Xcode</a:t>
            </a:r>
            <a:r>
              <a:rPr lang="en-US" sz="1200" kern="1200" dirty="0" smtClean="0">
                <a:solidFill>
                  <a:schemeClr val="tx1"/>
                </a:solidFill>
                <a:latin typeface="+mn-lt"/>
                <a:ea typeface="+mn-ea"/>
                <a:cs typeface="+mn-cs"/>
              </a:rPr>
              <a:t> is IDE</a:t>
            </a:r>
            <a:r>
              <a:rPr lang="en-US" sz="1200" kern="1200" baseline="0" dirty="0" smtClean="0">
                <a:solidFill>
                  <a:schemeClr val="tx1"/>
                </a:solidFill>
                <a:latin typeface="+mn-lt"/>
                <a:ea typeface="+mn-ea"/>
                <a:cs typeface="+mn-cs"/>
              </a:rPr>
              <a:t> for develop OS X and iOS application</a:t>
            </a:r>
          </a:p>
          <a:p>
            <a:r>
              <a:rPr lang="en-US" sz="1200" b="1" kern="1200" dirty="0" smtClean="0">
                <a:solidFill>
                  <a:schemeClr val="tx1"/>
                </a:solidFill>
                <a:latin typeface="+mn-lt"/>
                <a:ea typeface="+mn-ea"/>
                <a:cs typeface="+mn-cs"/>
              </a:rPr>
              <a:t>MySQL Workbench</a:t>
            </a:r>
            <a:r>
              <a:rPr lang="en-US" sz="1200" b="0" kern="1200" dirty="0" smtClean="0">
                <a:solidFill>
                  <a:schemeClr val="tx1"/>
                </a:solidFill>
                <a:latin typeface="+mn-lt"/>
                <a:ea typeface="+mn-ea"/>
                <a:cs typeface="+mn-cs"/>
              </a:rPr>
              <a:t> is an unified visual tool for database architects, developers, and DBAs. </a:t>
            </a:r>
            <a:r>
              <a:rPr lang="en-US" sz="1200" b="1" kern="1200" dirty="0" smtClean="0">
                <a:solidFill>
                  <a:schemeClr val="tx1"/>
                </a:solidFill>
                <a:latin typeface="+mn-lt"/>
                <a:ea typeface="+mn-ea"/>
                <a:cs typeface="+mn-cs"/>
              </a:rPr>
              <a:t>MySQL Workbench</a:t>
            </a:r>
            <a:r>
              <a:rPr lang="en-US" sz="1200" b="0" kern="1200" dirty="0" smtClean="0">
                <a:solidFill>
                  <a:schemeClr val="tx1"/>
                </a:solidFill>
                <a:latin typeface="+mn-lt"/>
                <a:ea typeface="+mn-ea"/>
                <a:cs typeface="+mn-cs"/>
              </a:rPr>
              <a:t> provides data modeling</a:t>
            </a:r>
            <a:r>
              <a:rPr lang="en-US" sz="1200" b="0" kern="1200" baseline="0" dirty="0" smtClean="0">
                <a:solidFill>
                  <a:schemeClr val="tx1"/>
                </a:solidFill>
                <a:latin typeface="+mn-lt"/>
                <a:ea typeface="+mn-ea"/>
                <a:cs typeface="+mn-cs"/>
              </a:rPr>
              <a:t> and</a:t>
            </a:r>
            <a:r>
              <a:rPr lang="en-US" sz="1200" b="0" kern="1200" dirty="0" smtClean="0">
                <a:solidFill>
                  <a:schemeClr val="tx1"/>
                </a:solidFill>
                <a:latin typeface="+mn-lt"/>
                <a:ea typeface="+mn-ea"/>
                <a:cs typeface="+mn-cs"/>
              </a:rPr>
              <a:t> SQL development</a:t>
            </a:r>
          </a:p>
          <a:p>
            <a:r>
              <a:rPr lang="en-US" sz="1200" kern="1200" dirty="0" err="1" smtClean="0">
                <a:solidFill>
                  <a:schemeClr val="tx1"/>
                </a:solidFill>
                <a:latin typeface="+mn-lt"/>
                <a:ea typeface="+mn-ea"/>
                <a:cs typeface="+mn-cs"/>
              </a:rPr>
              <a:t>PhpStorm</a:t>
            </a:r>
            <a:r>
              <a:rPr lang="en-US" sz="1200"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provides an editor for </a:t>
            </a:r>
            <a:r>
              <a:rPr lang="en-US" sz="1200" kern="1200" dirty="0" smtClean="0">
                <a:solidFill>
                  <a:schemeClr val="tx1"/>
                </a:solidFill>
                <a:latin typeface="+mn-lt"/>
                <a:ea typeface="+mn-ea"/>
                <a:cs typeface="+mn-cs"/>
                <a:hlinkClick r:id="rId3"/>
              </a:rPr>
              <a:t>PHP, </a:t>
            </a:r>
            <a:r>
              <a:rPr lang="en-US" sz="1200" kern="1200" dirty="0" smtClean="0">
                <a:solidFill>
                  <a:schemeClr val="tx1"/>
                </a:solidFill>
                <a:latin typeface="+mn-lt"/>
                <a:ea typeface="+mn-ea"/>
                <a:cs typeface="+mn-cs"/>
                <a:hlinkClick r:id="rId4"/>
              </a:rPr>
              <a:t>HTML and </a:t>
            </a:r>
            <a:r>
              <a:rPr lang="en-US" sz="1200" kern="1200" dirty="0" smtClean="0">
                <a:solidFill>
                  <a:schemeClr val="tx1"/>
                </a:solidFill>
                <a:latin typeface="+mn-lt"/>
                <a:ea typeface="+mn-ea"/>
                <a:cs typeface="+mn-cs"/>
                <a:hlinkClick r:id="rId5"/>
              </a:rPr>
              <a:t>JavaScript with on-the-fly code analysis, error prevention and automated </a:t>
            </a:r>
            <a:r>
              <a:rPr lang="en-US" sz="1200" kern="1200" dirty="0" smtClean="0">
                <a:solidFill>
                  <a:schemeClr val="tx1"/>
                </a:solidFill>
                <a:latin typeface="+mn-lt"/>
                <a:ea typeface="+mn-ea"/>
                <a:cs typeface="+mn-cs"/>
                <a:hlinkClick r:id="rId6"/>
              </a:rPr>
              <a:t>refactorings for PHP and JavaScript code.</a:t>
            </a:r>
            <a:endParaRPr lang="en-US" dirty="0"/>
          </a:p>
        </p:txBody>
      </p:sp>
      <p:sp>
        <p:nvSpPr>
          <p:cNvPr id="4" name="Slide Number Placeholder 3"/>
          <p:cNvSpPr>
            <a:spLocks noGrp="1"/>
          </p:cNvSpPr>
          <p:nvPr>
            <p:ph type="sldNum" sz="quarter" idx="10"/>
          </p:nvPr>
        </p:nvSpPr>
        <p:spPr/>
        <p:txBody>
          <a:bodyPr/>
          <a:lstStyle/>
          <a:p>
            <a:fld id="{0745D24D-3A1A-CC44-99D0-6758D4CED43C}" type="slidenum">
              <a:rPr lang="en-US" smtClean="0"/>
              <a:t>12</a:t>
            </a:fld>
            <a:endParaRPr lang="en-US"/>
          </a:p>
        </p:txBody>
      </p:sp>
    </p:spTree>
    <p:extLst>
      <p:ext uri="{BB962C8B-B14F-4D97-AF65-F5344CB8AC3E}">
        <p14:creationId xmlns:p14="http://schemas.microsoft.com/office/powerpoint/2010/main" val="18899471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45D24D-3A1A-CC44-99D0-6758D4CED43C}" type="slidenum">
              <a:rPr lang="en-US" smtClean="0"/>
              <a:t>13</a:t>
            </a:fld>
            <a:endParaRPr lang="en-US"/>
          </a:p>
        </p:txBody>
      </p:sp>
    </p:spTree>
    <p:extLst>
      <p:ext uri="{BB962C8B-B14F-4D97-AF65-F5344CB8AC3E}">
        <p14:creationId xmlns:p14="http://schemas.microsoft.com/office/powerpoint/2010/main" val="18273363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Add - Accounts and promotions that easily to add with minimal effort.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Search</a:t>
            </a:r>
            <a:r>
              <a:rPr lang="en-US" sz="1200" kern="1200" baseline="0" dirty="0" smtClean="0">
                <a:solidFill>
                  <a:schemeClr val="tx1"/>
                </a:solidFill>
                <a:effectLst/>
                <a:latin typeface="+mn-lt"/>
                <a:ea typeface="+mn-ea"/>
                <a:cs typeface="+mn-cs"/>
              </a:rPr>
              <a:t> - </a:t>
            </a:r>
            <a:r>
              <a:rPr lang="en-US" sz="1200" kern="1200" dirty="0" smtClean="0">
                <a:solidFill>
                  <a:schemeClr val="tx1"/>
                </a:solidFill>
                <a:effectLst/>
                <a:latin typeface="+mn-lt"/>
                <a:ea typeface="+mn-ea"/>
                <a:cs typeface="+mn-cs"/>
              </a:rPr>
              <a:t>The best way to find the shop or promotion which is in your mind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Generate -</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Very easy to provide unique redeem code and also with barcode to mobile application.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745D24D-3A1A-CC44-99D0-6758D4CED43C}" type="slidenum">
              <a:rPr lang="en-US" smtClean="0"/>
              <a:t>16</a:t>
            </a:fld>
            <a:endParaRPr lang="en-US"/>
          </a:p>
        </p:txBody>
      </p:sp>
    </p:spTree>
    <p:extLst>
      <p:ext uri="{BB962C8B-B14F-4D97-AF65-F5344CB8AC3E}">
        <p14:creationId xmlns:p14="http://schemas.microsoft.com/office/powerpoint/2010/main" val="843538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Edit - </a:t>
            </a:r>
            <a:r>
              <a:rPr lang="en-US" sz="1200" kern="1200" dirty="0" smtClean="0">
                <a:solidFill>
                  <a:schemeClr val="tx1"/>
                </a:solidFill>
                <a:effectLst/>
                <a:latin typeface="+mn-lt"/>
                <a:ea typeface="+mn-ea"/>
                <a:cs typeface="+mn-cs"/>
              </a:rPr>
              <a:t>Edit and update the information by changing the existing information or remove it and insert new information.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Usability - </a:t>
            </a:r>
            <a:r>
              <a:rPr lang="en-US" sz="1200" kern="1200" dirty="0" smtClean="0">
                <a:solidFill>
                  <a:schemeClr val="tx1"/>
                </a:solidFill>
                <a:effectLst/>
                <a:latin typeface="+mn-lt"/>
                <a:ea typeface="+mn-ea"/>
                <a:cs typeface="+mn-cs"/>
              </a:rPr>
              <a:t>Prevent losing data via updating the shop information or promotion information.</a:t>
            </a:r>
          </a:p>
          <a:p>
            <a:r>
              <a:rPr lang="en-US" sz="1200" kern="1200" dirty="0" smtClean="0">
                <a:solidFill>
                  <a:schemeClr val="tx1"/>
                </a:solidFill>
                <a:effectLst/>
                <a:latin typeface="+mn-lt"/>
                <a:ea typeface="+mn-ea"/>
                <a:cs typeface="+mn-cs"/>
              </a:rPr>
              <a:t>Secure - Without having email and password, system will not allowed to login. “Permission denied” will show if user role try to access administrator page. It also show if user does not login and try to redirect page by URL.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745D24D-3A1A-CC44-99D0-6758D4CED43C}" type="slidenum">
              <a:rPr lang="en-US" smtClean="0"/>
              <a:t>17</a:t>
            </a:fld>
            <a:endParaRPr lang="en-US"/>
          </a:p>
        </p:txBody>
      </p:sp>
    </p:spTree>
    <p:extLst>
      <p:ext uri="{BB962C8B-B14F-4D97-AF65-F5344CB8AC3E}">
        <p14:creationId xmlns:p14="http://schemas.microsoft.com/office/powerpoint/2010/main" val="9398195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Show -</a:t>
            </a:r>
            <a:r>
              <a:rPr lang="en-US" baseline="0" dirty="0" smtClean="0"/>
              <a:t> </a:t>
            </a:r>
            <a:r>
              <a:rPr lang="en-US" sz="1200" kern="1200" dirty="0" smtClean="0">
                <a:solidFill>
                  <a:schemeClr val="tx1"/>
                </a:solidFill>
                <a:effectLst/>
                <a:latin typeface="+mn-lt"/>
                <a:ea typeface="+mn-ea"/>
                <a:cs typeface="+mn-cs"/>
              </a:rPr>
              <a:t>Easy to view account, promotion, logs and register request</a:t>
            </a:r>
          </a:p>
          <a:p>
            <a:pPr lvl="0"/>
            <a:r>
              <a:rPr lang="en-US" sz="1200" kern="1200" dirty="0" smtClean="0">
                <a:solidFill>
                  <a:schemeClr val="tx1"/>
                </a:solidFill>
                <a:effectLst/>
                <a:latin typeface="+mn-lt"/>
                <a:ea typeface="+mn-ea"/>
                <a:cs typeface="+mn-cs"/>
              </a:rPr>
              <a:t>List of logs</a:t>
            </a:r>
          </a:p>
          <a:p>
            <a:pPr lvl="0"/>
            <a:r>
              <a:rPr lang="en-US" sz="1200" kern="1200" dirty="0" smtClean="0">
                <a:solidFill>
                  <a:schemeClr val="tx1"/>
                </a:solidFill>
                <a:effectLst/>
                <a:latin typeface="+mn-lt"/>
                <a:ea typeface="+mn-ea"/>
                <a:cs typeface="+mn-cs"/>
              </a:rPr>
              <a:t>Show single account information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Delete -Lets user delete unwanted promotions and accounts</a:t>
            </a:r>
            <a:r>
              <a:rPr lang="en-US"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745D24D-3A1A-CC44-99D0-6758D4CED43C}" type="slidenum">
              <a:rPr lang="en-US" smtClean="0"/>
              <a:t>18</a:t>
            </a:fld>
            <a:endParaRPr lang="en-US"/>
          </a:p>
        </p:txBody>
      </p:sp>
    </p:spTree>
    <p:extLst>
      <p:ext uri="{BB962C8B-B14F-4D97-AF65-F5344CB8AC3E}">
        <p14:creationId xmlns:p14="http://schemas.microsoft.com/office/powerpoint/2010/main" val="356426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Track</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Tracks every actions </a:t>
            </a:r>
            <a:r>
              <a:rPr lang="en-US" sz="1200" kern="1200" dirty="0" smtClean="0">
                <a:solidFill>
                  <a:schemeClr val="tx1"/>
                </a:solidFill>
                <a:effectLst/>
                <a:latin typeface="+mn-lt"/>
                <a:ea typeface="+mn-ea"/>
                <a:cs typeface="+mn-cs"/>
              </a:rPr>
              <a:t>of all </a:t>
            </a:r>
            <a:r>
              <a:rPr lang="en-US" sz="1200" kern="1200" dirty="0" smtClean="0">
                <a:solidFill>
                  <a:schemeClr val="tx1"/>
                </a:solidFill>
                <a:effectLst/>
                <a:latin typeface="+mn-lt"/>
                <a:ea typeface="+mn-ea"/>
                <a:cs typeface="+mn-cs"/>
              </a:rPr>
              <a:t>user in system by record logs, letting admin to track promotion. The software is designed to let admin view which promotion are belonging to each shop.</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745D24D-3A1A-CC44-99D0-6758D4CED43C}" type="slidenum">
              <a:rPr lang="en-US" smtClean="0"/>
              <a:t>19</a:t>
            </a:fld>
            <a:endParaRPr lang="en-US"/>
          </a:p>
        </p:txBody>
      </p:sp>
    </p:spTree>
    <p:extLst>
      <p:ext uri="{BB962C8B-B14F-4D97-AF65-F5344CB8AC3E}">
        <p14:creationId xmlns:p14="http://schemas.microsoft.com/office/powerpoint/2010/main" val="9451172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Claim point</a:t>
            </a:r>
            <a:r>
              <a:rPr lang="en-US" baseline="0" dirty="0" smtClean="0"/>
              <a:t> – By user is in range then click claim point </a:t>
            </a:r>
            <a:endParaRPr lang="en-US" dirty="0"/>
          </a:p>
        </p:txBody>
      </p:sp>
      <p:sp>
        <p:nvSpPr>
          <p:cNvPr id="4" name="Slide Number Placeholder 3"/>
          <p:cNvSpPr>
            <a:spLocks noGrp="1"/>
          </p:cNvSpPr>
          <p:nvPr>
            <p:ph type="sldNum" sz="quarter" idx="10"/>
          </p:nvPr>
        </p:nvSpPr>
        <p:spPr/>
        <p:txBody>
          <a:bodyPr/>
          <a:lstStyle/>
          <a:p>
            <a:fld id="{0745D24D-3A1A-CC44-99D0-6758D4CED43C}" type="slidenum">
              <a:rPr lang="en-US" smtClean="0"/>
              <a:t>20</a:t>
            </a:fld>
            <a:endParaRPr lang="en-US"/>
          </a:p>
        </p:txBody>
      </p:sp>
    </p:spTree>
    <p:extLst>
      <p:ext uri="{BB962C8B-B14F-4D97-AF65-F5344CB8AC3E}">
        <p14:creationId xmlns:p14="http://schemas.microsoft.com/office/powerpoint/2010/main" val="20386643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45D24D-3A1A-CC44-99D0-6758D4CED43C}" type="slidenum">
              <a:rPr lang="en-US" smtClean="0"/>
              <a:t>23</a:t>
            </a:fld>
            <a:endParaRPr lang="en-US"/>
          </a:p>
        </p:txBody>
      </p:sp>
    </p:spTree>
    <p:extLst>
      <p:ext uri="{BB962C8B-B14F-4D97-AF65-F5344CB8AC3E}">
        <p14:creationId xmlns:p14="http://schemas.microsoft.com/office/powerpoint/2010/main" val="150122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45D24D-3A1A-CC44-99D0-6758D4CED43C}" type="slidenum">
              <a:rPr lang="en-US" smtClean="0"/>
              <a:t>2</a:t>
            </a:fld>
            <a:endParaRPr lang="en-US"/>
          </a:p>
        </p:txBody>
      </p:sp>
    </p:spTree>
    <p:extLst>
      <p:ext uri="{BB962C8B-B14F-4D97-AF65-F5344CB8AC3E}">
        <p14:creationId xmlns:p14="http://schemas.microsoft.com/office/powerpoint/2010/main" val="38475656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45D24D-3A1A-CC44-99D0-6758D4CED43C}" type="slidenum">
              <a:rPr lang="en-US" smtClean="0"/>
              <a:t>29</a:t>
            </a:fld>
            <a:endParaRPr lang="en-US"/>
          </a:p>
        </p:txBody>
      </p:sp>
    </p:spTree>
    <p:extLst>
      <p:ext uri="{BB962C8B-B14F-4D97-AF65-F5344CB8AC3E}">
        <p14:creationId xmlns:p14="http://schemas.microsoft.com/office/powerpoint/2010/main" val="1431419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45D24D-3A1A-CC44-99D0-6758D4CED43C}" type="slidenum">
              <a:rPr lang="en-US" smtClean="0"/>
              <a:t>3</a:t>
            </a:fld>
            <a:endParaRPr lang="en-US"/>
          </a:p>
        </p:txBody>
      </p:sp>
    </p:spTree>
    <p:extLst>
      <p:ext uri="{BB962C8B-B14F-4D97-AF65-F5344CB8AC3E}">
        <p14:creationId xmlns:p14="http://schemas.microsoft.com/office/powerpoint/2010/main" val="3238897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45D24D-3A1A-CC44-99D0-6758D4CED43C}" type="slidenum">
              <a:rPr lang="en-US" smtClean="0"/>
              <a:t>4</a:t>
            </a:fld>
            <a:endParaRPr lang="en-US"/>
          </a:p>
        </p:txBody>
      </p:sp>
    </p:spTree>
    <p:extLst>
      <p:ext uri="{BB962C8B-B14F-4D97-AF65-F5344CB8AC3E}">
        <p14:creationId xmlns:p14="http://schemas.microsoft.com/office/powerpoint/2010/main" val="933805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45D24D-3A1A-CC44-99D0-6758D4CED43C}" type="slidenum">
              <a:rPr lang="en-US" smtClean="0"/>
              <a:t>5</a:t>
            </a:fld>
            <a:endParaRPr lang="en-US"/>
          </a:p>
        </p:txBody>
      </p:sp>
    </p:spTree>
    <p:extLst>
      <p:ext uri="{BB962C8B-B14F-4D97-AF65-F5344CB8AC3E}">
        <p14:creationId xmlns:p14="http://schemas.microsoft.com/office/powerpoint/2010/main" val="3218769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45D24D-3A1A-CC44-99D0-6758D4CED43C}" type="slidenum">
              <a:rPr lang="en-US" smtClean="0"/>
              <a:t>6</a:t>
            </a:fld>
            <a:endParaRPr lang="en-US"/>
          </a:p>
        </p:txBody>
      </p:sp>
    </p:spTree>
    <p:extLst>
      <p:ext uri="{BB962C8B-B14F-4D97-AF65-F5344CB8AC3E}">
        <p14:creationId xmlns:p14="http://schemas.microsoft.com/office/powerpoint/2010/main" val="3370919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45D24D-3A1A-CC44-99D0-6758D4CED43C}" type="slidenum">
              <a:rPr lang="en-US" smtClean="0"/>
              <a:t>7</a:t>
            </a:fld>
            <a:endParaRPr lang="en-US"/>
          </a:p>
        </p:txBody>
      </p:sp>
    </p:spTree>
    <p:extLst>
      <p:ext uri="{BB962C8B-B14F-4D97-AF65-F5344CB8AC3E}">
        <p14:creationId xmlns:p14="http://schemas.microsoft.com/office/powerpoint/2010/main" val="735605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45D24D-3A1A-CC44-99D0-6758D4CED43C}" type="slidenum">
              <a:rPr lang="en-US" smtClean="0"/>
              <a:t>8</a:t>
            </a:fld>
            <a:endParaRPr lang="en-US"/>
          </a:p>
        </p:txBody>
      </p:sp>
    </p:spTree>
    <p:extLst>
      <p:ext uri="{BB962C8B-B14F-4D97-AF65-F5344CB8AC3E}">
        <p14:creationId xmlns:p14="http://schemas.microsoft.com/office/powerpoint/2010/main" val="1540220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45D24D-3A1A-CC44-99D0-6758D4CED43C}" type="slidenum">
              <a:rPr lang="en-US" smtClean="0"/>
              <a:t>9</a:t>
            </a:fld>
            <a:endParaRPr lang="en-US"/>
          </a:p>
        </p:txBody>
      </p:sp>
    </p:spTree>
    <p:extLst>
      <p:ext uri="{BB962C8B-B14F-4D97-AF65-F5344CB8AC3E}">
        <p14:creationId xmlns:p14="http://schemas.microsoft.com/office/powerpoint/2010/main" val="1422307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6/18/58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6/18/58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6/18/58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6/18/58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6/18/58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6/18/58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6/18/58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6/18/58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6/18/58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6/18/58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6/18/58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6/18/58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6/18/58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6/18/58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6/18/58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6/18/58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6/18/58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6/18/58</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Promotion provider</a:t>
            </a:r>
            <a:endParaRPr lang="en-US" dirty="0"/>
          </a:p>
        </p:txBody>
      </p:sp>
      <p:sp>
        <p:nvSpPr>
          <p:cNvPr id="3" name="Subtitle 2"/>
          <p:cNvSpPr>
            <a:spLocks noGrp="1"/>
          </p:cNvSpPr>
          <p:nvPr>
            <p:ph type="subTitle" idx="1"/>
          </p:nvPr>
        </p:nvSpPr>
        <p:spPr/>
        <p:txBody>
          <a:bodyPr/>
          <a:lstStyle/>
          <a:p>
            <a:r>
              <a:rPr lang="en-US" dirty="0" smtClean="0">
                <a:solidFill>
                  <a:schemeClr val="tx1"/>
                </a:solidFill>
              </a:rPr>
              <a:t>TANAWAT SITTHITAN</a:t>
            </a:r>
          </a:p>
          <a:p>
            <a:r>
              <a:rPr lang="en-US" dirty="0" smtClean="0">
                <a:solidFill>
                  <a:schemeClr val="tx1"/>
                </a:solidFill>
              </a:rPr>
              <a:t>NATTAKIT CHAIWONGSRI</a:t>
            </a:r>
            <a:endParaRPr lang="en-US" dirty="0">
              <a:solidFill>
                <a:schemeClr val="tx1"/>
              </a:solidFill>
            </a:endParaRPr>
          </a:p>
        </p:txBody>
      </p:sp>
      <p:sp>
        <p:nvSpPr>
          <p:cNvPr id="4" name="TextBox 3"/>
          <p:cNvSpPr txBox="1"/>
          <p:nvPr/>
        </p:nvSpPr>
        <p:spPr>
          <a:xfrm>
            <a:off x="764500" y="5526349"/>
            <a:ext cx="6760561" cy="754053"/>
          </a:xfrm>
          <a:prstGeom prst="rect">
            <a:avLst/>
          </a:prstGeom>
          <a:noFill/>
        </p:spPr>
        <p:txBody>
          <a:bodyPr wrap="square" rtlCol="0">
            <a:spAutoFit/>
          </a:bodyPr>
          <a:lstStyle/>
          <a:p>
            <a:r>
              <a:rPr lang="en-US" dirty="0" smtClean="0"/>
              <a:t>ADVISOR</a:t>
            </a:r>
          </a:p>
          <a:p>
            <a:r>
              <a:rPr lang="en-US" sz="2500" dirty="0" smtClean="0"/>
              <a:t>PHUDINAN</a:t>
            </a:r>
            <a:r>
              <a:rPr lang="en-US" sz="2500" dirty="0"/>
              <a:t> </a:t>
            </a:r>
            <a:r>
              <a:rPr lang="en-US" sz="2500" dirty="0" smtClean="0"/>
              <a:t>SINGKHAMFU</a:t>
            </a:r>
            <a:endParaRPr lang="en-US" sz="2500" dirty="0"/>
          </a:p>
        </p:txBody>
      </p:sp>
    </p:spTree>
    <p:extLst>
      <p:ext uri="{BB962C8B-B14F-4D97-AF65-F5344CB8AC3E}">
        <p14:creationId xmlns:p14="http://schemas.microsoft.com/office/powerpoint/2010/main" val="18042893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1" y="685800"/>
            <a:ext cx="8845551" cy="1507067"/>
          </a:xfrm>
        </p:spPr>
        <p:txBody>
          <a:bodyPr/>
          <a:lstStyle/>
          <a:p>
            <a:r>
              <a:rPr lang="en-US" dirty="0" smtClean="0"/>
              <a:t>technologies we are going to use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7034" y="2230541"/>
            <a:ext cx="1706019" cy="171778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4759" y="4177388"/>
            <a:ext cx="1238553" cy="175105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80299" y="4203147"/>
            <a:ext cx="1242131" cy="1751059"/>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98842" y="2121722"/>
            <a:ext cx="2419859" cy="1826603"/>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3150" y="2192867"/>
            <a:ext cx="1755458" cy="1755458"/>
          </a:xfrm>
          <a:prstGeom prst="rect">
            <a:avLst/>
          </a:prstGeom>
        </p:spPr>
      </p:pic>
    </p:spTree>
    <p:extLst>
      <p:ext uri="{BB962C8B-B14F-4D97-AF65-F5344CB8AC3E}">
        <p14:creationId xmlns:p14="http://schemas.microsoft.com/office/powerpoint/2010/main" val="610486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par>
                                <p:cTn id="10" presetID="55"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1000" fill="hold"/>
                                        <p:tgtEl>
                                          <p:spTgt spid="4"/>
                                        </p:tgtEl>
                                        <p:attrNameLst>
                                          <p:attrName>ppt_w</p:attrName>
                                        </p:attrNameLst>
                                      </p:cBhvr>
                                      <p:tavLst>
                                        <p:tav tm="0">
                                          <p:val>
                                            <p:strVal val="#ppt_w*0.70"/>
                                          </p:val>
                                        </p:tav>
                                        <p:tav tm="100000">
                                          <p:val>
                                            <p:strVal val="#ppt_w"/>
                                          </p:val>
                                        </p:tav>
                                      </p:tavLst>
                                    </p:anim>
                                    <p:anim calcmode="lin" valueType="num">
                                      <p:cBhvr>
                                        <p:cTn id="13" dur="1000" fill="hold"/>
                                        <p:tgtEl>
                                          <p:spTgt spid="4"/>
                                        </p:tgtEl>
                                        <p:attrNameLst>
                                          <p:attrName>ppt_h</p:attrName>
                                        </p:attrNameLst>
                                      </p:cBhvr>
                                      <p:tavLst>
                                        <p:tav tm="0">
                                          <p:val>
                                            <p:strVal val="#ppt_h"/>
                                          </p:val>
                                        </p:tav>
                                        <p:tav tm="100000">
                                          <p:val>
                                            <p:strVal val="#ppt_h"/>
                                          </p:val>
                                        </p:tav>
                                      </p:tavLst>
                                    </p:anim>
                                    <p:animEffect transition="in" filter="fade">
                                      <p:cBhvr>
                                        <p:cTn id="14" dur="1000"/>
                                        <p:tgtEl>
                                          <p:spTgt spid="4"/>
                                        </p:tgtEl>
                                      </p:cBhvr>
                                    </p:animEffect>
                                  </p:childTnLst>
                                </p:cTn>
                              </p:par>
                              <p:par>
                                <p:cTn id="15" presetID="55"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1000" fill="hold"/>
                                        <p:tgtEl>
                                          <p:spTgt spid="7"/>
                                        </p:tgtEl>
                                        <p:attrNameLst>
                                          <p:attrName>ppt_w</p:attrName>
                                        </p:attrNameLst>
                                      </p:cBhvr>
                                      <p:tavLst>
                                        <p:tav tm="0">
                                          <p:val>
                                            <p:strVal val="#ppt_w*0.70"/>
                                          </p:val>
                                        </p:tav>
                                        <p:tav tm="100000">
                                          <p:val>
                                            <p:strVal val="#ppt_w"/>
                                          </p:val>
                                        </p:tav>
                                      </p:tavLst>
                                    </p:anim>
                                    <p:anim calcmode="lin" valueType="num">
                                      <p:cBhvr>
                                        <p:cTn id="18" dur="1000" fill="hold"/>
                                        <p:tgtEl>
                                          <p:spTgt spid="7"/>
                                        </p:tgtEl>
                                        <p:attrNameLst>
                                          <p:attrName>ppt_h</p:attrName>
                                        </p:attrNameLst>
                                      </p:cBhvr>
                                      <p:tavLst>
                                        <p:tav tm="0">
                                          <p:val>
                                            <p:strVal val="#ppt_h"/>
                                          </p:val>
                                        </p:tav>
                                        <p:tav tm="100000">
                                          <p:val>
                                            <p:strVal val="#ppt_h"/>
                                          </p:val>
                                        </p:tav>
                                      </p:tavLst>
                                    </p:anim>
                                    <p:animEffect transition="in" filter="fade">
                                      <p:cBhvr>
                                        <p:cTn id="19" dur="1000"/>
                                        <p:tgtEl>
                                          <p:spTgt spid="7"/>
                                        </p:tgtEl>
                                      </p:cBhvr>
                                    </p:animEffect>
                                  </p:childTnLst>
                                </p:cTn>
                              </p:par>
                              <p:par>
                                <p:cTn id="20" presetID="55"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1000" fill="hold"/>
                                        <p:tgtEl>
                                          <p:spTgt spid="6"/>
                                        </p:tgtEl>
                                        <p:attrNameLst>
                                          <p:attrName>ppt_w</p:attrName>
                                        </p:attrNameLst>
                                      </p:cBhvr>
                                      <p:tavLst>
                                        <p:tav tm="0">
                                          <p:val>
                                            <p:strVal val="#ppt_w*0.70"/>
                                          </p:val>
                                        </p:tav>
                                        <p:tav tm="100000">
                                          <p:val>
                                            <p:strVal val="#ppt_w"/>
                                          </p:val>
                                        </p:tav>
                                      </p:tavLst>
                                    </p:anim>
                                    <p:anim calcmode="lin" valueType="num">
                                      <p:cBhvr>
                                        <p:cTn id="23" dur="1000" fill="hold"/>
                                        <p:tgtEl>
                                          <p:spTgt spid="6"/>
                                        </p:tgtEl>
                                        <p:attrNameLst>
                                          <p:attrName>ppt_h</p:attrName>
                                        </p:attrNameLst>
                                      </p:cBhvr>
                                      <p:tavLst>
                                        <p:tav tm="0">
                                          <p:val>
                                            <p:strVal val="#ppt_h"/>
                                          </p:val>
                                        </p:tav>
                                        <p:tav tm="100000">
                                          <p:val>
                                            <p:strVal val="#ppt_h"/>
                                          </p:val>
                                        </p:tav>
                                      </p:tavLst>
                                    </p:anim>
                                    <p:animEffect transition="in" filter="fade">
                                      <p:cBhvr>
                                        <p:cTn id="24" dur="1000"/>
                                        <p:tgtEl>
                                          <p:spTgt spid="6"/>
                                        </p:tgtEl>
                                      </p:cBhvr>
                                    </p:animEffect>
                                  </p:childTnLst>
                                </p:cTn>
                              </p:par>
                              <p:par>
                                <p:cTn id="25" presetID="55"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1000" fill="hold"/>
                                        <p:tgtEl>
                                          <p:spTgt spid="8"/>
                                        </p:tgtEl>
                                        <p:attrNameLst>
                                          <p:attrName>ppt_w</p:attrName>
                                        </p:attrNameLst>
                                      </p:cBhvr>
                                      <p:tavLst>
                                        <p:tav tm="0">
                                          <p:val>
                                            <p:strVal val="#ppt_w*0.70"/>
                                          </p:val>
                                        </p:tav>
                                        <p:tav tm="100000">
                                          <p:val>
                                            <p:strVal val="#ppt_w"/>
                                          </p:val>
                                        </p:tav>
                                      </p:tavLst>
                                    </p:anim>
                                    <p:anim calcmode="lin" valueType="num">
                                      <p:cBhvr>
                                        <p:cTn id="28" dur="1000" fill="hold"/>
                                        <p:tgtEl>
                                          <p:spTgt spid="8"/>
                                        </p:tgtEl>
                                        <p:attrNameLst>
                                          <p:attrName>ppt_h</p:attrName>
                                        </p:attrNameLst>
                                      </p:cBhvr>
                                      <p:tavLst>
                                        <p:tav tm="0">
                                          <p:val>
                                            <p:strVal val="#ppt_h"/>
                                          </p:val>
                                        </p:tav>
                                        <p:tav tm="100000">
                                          <p:val>
                                            <p:strVal val="#ppt_h"/>
                                          </p:val>
                                        </p:tav>
                                      </p:tavLst>
                                    </p:anim>
                                    <p:animEffect transition="in" filter="fade">
                                      <p:cBhvr>
                                        <p:cTn id="2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1" y="685800"/>
            <a:ext cx="8845551" cy="1507067"/>
          </a:xfrm>
        </p:spPr>
        <p:txBody>
          <a:bodyPr/>
          <a:lstStyle/>
          <a:p>
            <a:r>
              <a:rPr lang="en-US" dirty="0" smtClean="0"/>
              <a:t>technologies we are going to use</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851" y="4298811"/>
            <a:ext cx="2059017" cy="205901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851" y="2192867"/>
            <a:ext cx="2934012" cy="1422305"/>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2475" y="1829697"/>
            <a:ext cx="3245674" cy="166950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0382" y="4610769"/>
            <a:ext cx="1422400" cy="1435100"/>
          </a:xfrm>
          <a:prstGeom prst="rect">
            <a:avLst/>
          </a:prstGeom>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37313" y="4166886"/>
            <a:ext cx="1878983" cy="1878983"/>
          </a:xfrm>
          <a:prstGeom prst="rect">
            <a:avLst/>
          </a:prstGeom>
        </p:spPr>
      </p:pic>
    </p:spTree>
    <p:extLst>
      <p:ext uri="{BB962C8B-B14F-4D97-AF65-F5344CB8AC3E}">
        <p14:creationId xmlns:p14="http://schemas.microsoft.com/office/powerpoint/2010/main" val="3500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par>
                                <p:cTn id="15" presetID="53" presetClass="entr" presetSubtype="16"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par>
                                <p:cTn id="20" presetID="53" presetClass="entr" presetSubtype="16"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Effect transition="in" filter="fade">
                                      <p:cBhvr>
                                        <p:cTn id="24" dur="500"/>
                                        <p:tgtEl>
                                          <p:spTgt spid="14"/>
                                        </p:tgtEl>
                                      </p:cBhvr>
                                    </p:animEffect>
                                  </p:childTnLst>
                                </p:cTn>
                              </p:par>
                              <p:par>
                                <p:cTn id="25" presetID="53" presetClass="entr" presetSubtype="16"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685800"/>
            <a:ext cx="8534400" cy="1507067"/>
          </a:xfrm>
        </p:spPr>
        <p:txBody>
          <a:bodyPr/>
          <a:lstStyle/>
          <a:p>
            <a:r>
              <a:rPr lang="en-US" dirty="0" smtClean="0"/>
              <a:t>Tools we are going to use</a:t>
            </a:r>
            <a:endParaRPr lang="en-US" dirty="0"/>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2768" y="4040188"/>
            <a:ext cx="2582862" cy="2582862"/>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8689" y="4527520"/>
            <a:ext cx="2095530" cy="2095530"/>
          </a:xfrm>
          <a:prstGeom prst="rect">
            <a:avLst/>
          </a:prstGeom>
        </p:spPr>
      </p:pic>
      <p:grpSp>
        <p:nvGrpSpPr>
          <p:cNvPr id="9" name="Group 8"/>
          <p:cNvGrpSpPr/>
          <p:nvPr/>
        </p:nvGrpSpPr>
        <p:grpSpPr>
          <a:xfrm>
            <a:off x="684212" y="1970936"/>
            <a:ext cx="2465387" cy="2687318"/>
            <a:chOff x="684212" y="1970936"/>
            <a:chExt cx="2465387" cy="2687318"/>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212" y="2192867"/>
              <a:ext cx="2465387" cy="2465387"/>
            </a:xfrm>
            <a:prstGeom prst="rect">
              <a:avLst/>
            </a:prstGeom>
          </p:spPr>
        </p:pic>
        <p:sp>
          <p:nvSpPr>
            <p:cNvPr id="11" name="TextBox 10"/>
            <p:cNvSpPr txBox="1"/>
            <p:nvPr/>
          </p:nvSpPr>
          <p:spPr>
            <a:xfrm>
              <a:off x="1384594" y="1970936"/>
              <a:ext cx="1765005" cy="369332"/>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b="1" spc="150" dirty="0" err="1" smtClean="0">
                  <a:ln w="11430"/>
                  <a:solidFill>
                    <a:srgbClr val="F8F8F8"/>
                  </a:solidFill>
                  <a:effectLst>
                    <a:outerShdw blurRad="25400" algn="tl" rotWithShape="0">
                      <a:srgbClr val="000000">
                        <a:alpha val="43000"/>
                      </a:srgbClr>
                    </a:outerShdw>
                  </a:effectLst>
                </a:rPr>
                <a:t>Xcode</a:t>
              </a:r>
              <a:endParaRPr lang="en-US" b="1" spc="150" dirty="0">
                <a:ln w="11430"/>
                <a:solidFill>
                  <a:srgbClr val="F8F8F8"/>
                </a:solidFill>
                <a:effectLst>
                  <a:outerShdw blurRad="25400" algn="tl" rotWithShape="0">
                    <a:srgbClr val="000000">
                      <a:alpha val="43000"/>
                    </a:srgbClr>
                  </a:outerShdw>
                </a:effectLst>
              </a:endParaRPr>
            </a:p>
          </p:txBody>
        </p:sp>
      </p:grpSp>
      <p:grpSp>
        <p:nvGrpSpPr>
          <p:cNvPr id="12" name="Group 11"/>
          <p:cNvGrpSpPr/>
          <p:nvPr/>
        </p:nvGrpSpPr>
        <p:grpSpPr>
          <a:xfrm>
            <a:off x="4086252" y="1970936"/>
            <a:ext cx="2847947" cy="2687318"/>
            <a:chOff x="4086252" y="1970936"/>
            <a:chExt cx="2847947" cy="2687318"/>
          </a:xfrm>
        </p:grpSpPr>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6252" y="2192867"/>
              <a:ext cx="2847947" cy="2465387"/>
            </a:xfrm>
            <a:prstGeom prst="rect">
              <a:avLst/>
            </a:prstGeom>
          </p:spPr>
        </p:pic>
        <p:sp>
          <p:nvSpPr>
            <p:cNvPr id="14" name="TextBox 13"/>
            <p:cNvSpPr txBox="1"/>
            <p:nvPr/>
          </p:nvSpPr>
          <p:spPr>
            <a:xfrm>
              <a:off x="4544219" y="1970936"/>
              <a:ext cx="2090497" cy="369332"/>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b="1" spc="150" dirty="0" smtClean="0">
                  <a:ln w="11430"/>
                  <a:solidFill>
                    <a:srgbClr val="F8F8F8"/>
                  </a:solidFill>
                  <a:effectLst>
                    <a:outerShdw blurRad="25400" algn="tl" rotWithShape="0">
                      <a:srgbClr val="000000">
                        <a:alpha val="43000"/>
                      </a:srgbClr>
                    </a:outerShdw>
                  </a:effectLst>
                </a:rPr>
                <a:t>iOS simulator</a:t>
              </a:r>
              <a:endParaRPr lang="en-US" b="1" spc="150" dirty="0">
                <a:ln w="11430"/>
                <a:solidFill>
                  <a:srgbClr val="F8F8F8"/>
                </a:solidFill>
                <a:effectLst>
                  <a:outerShdw blurRad="25400" algn="tl" rotWithShape="0">
                    <a:srgbClr val="000000">
                      <a:alpha val="43000"/>
                    </a:srgbClr>
                  </a:outerShdw>
                </a:effectLst>
              </a:endParaRPr>
            </a:p>
          </p:txBody>
        </p:sp>
      </p:grpSp>
    </p:spTree>
    <p:extLst>
      <p:ext uri="{BB962C8B-B14F-4D97-AF65-F5344CB8AC3E}">
        <p14:creationId xmlns:p14="http://schemas.microsoft.com/office/powerpoint/2010/main" val="1918386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arn(inVertical)">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1000" fill="hold"/>
                                        <p:tgtEl>
                                          <p:spTgt spid="16"/>
                                        </p:tgtEl>
                                        <p:attrNameLst>
                                          <p:attrName>ppt_w</p:attrName>
                                        </p:attrNameLst>
                                      </p:cBhvr>
                                      <p:tavLst>
                                        <p:tav tm="0">
                                          <p:val>
                                            <p:fltVal val="0"/>
                                          </p:val>
                                        </p:tav>
                                        <p:tav tm="100000">
                                          <p:val>
                                            <p:strVal val="#ppt_w"/>
                                          </p:val>
                                        </p:tav>
                                      </p:tavLst>
                                    </p:anim>
                                    <p:anim calcmode="lin" valueType="num">
                                      <p:cBhvr>
                                        <p:cTn id="23" dur="1000" fill="hold"/>
                                        <p:tgtEl>
                                          <p:spTgt spid="16"/>
                                        </p:tgtEl>
                                        <p:attrNameLst>
                                          <p:attrName>ppt_h</p:attrName>
                                        </p:attrNameLst>
                                      </p:cBhvr>
                                      <p:tavLst>
                                        <p:tav tm="0">
                                          <p:val>
                                            <p:fltVal val="0"/>
                                          </p:val>
                                        </p:tav>
                                        <p:tav tm="100000">
                                          <p:val>
                                            <p:strVal val="#ppt_h"/>
                                          </p:val>
                                        </p:tav>
                                      </p:tavLst>
                                    </p:anim>
                                    <p:anim calcmode="lin" valueType="num">
                                      <p:cBhvr>
                                        <p:cTn id="24" dur="1000" fill="hold"/>
                                        <p:tgtEl>
                                          <p:spTgt spid="16"/>
                                        </p:tgtEl>
                                        <p:attrNameLst>
                                          <p:attrName>style.rotation</p:attrName>
                                        </p:attrNameLst>
                                      </p:cBhvr>
                                      <p:tavLst>
                                        <p:tav tm="0">
                                          <p:val>
                                            <p:fltVal val="90"/>
                                          </p:val>
                                        </p:tav>
                                        <p:tav tm="100000">
                                          <p:val>
                                            <p:fltVal val="0"/>
                                          </p:val>
                                        </p:tav>
                                      </p:tavLst>
                                    </p:anim>
                                    <p:animEffect transition="in" filter="fade">
                                      <p:cBhvr>
                                        <p:cTn id="25"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685800"/>
            <a:ext cx="8534400" cy="1507067"/>
          </a:xfrm>
        </p:spPr>
        <p:txBody>
          <a:bodyPr/>
          <a:lstStyle/>
          <a:p>
            <a:r>
              <a:rPr lang="en-US" dirty="0" smtClean="0"/>
              <a:t>Chart diagram </a:t>
            </a:r>
            <a:r>
              <a:rPr lang="en-US" sz="2800" dirty="0" smtClean="0"/>
              <a:t>mobile application</a:t>
            </a:r>
            <a:endParaRPr lang="en-US" sz="28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8926" y="1794885"/>
            <a:ext cx="5913438" cy="4666240"/>
          </a:xfrm>
          <a:prstGeom prst="rect">
            <a:avLst/>
          </a:prstGeom>
          <a:effectLst>
            <a:outerShdw blurRad="266700" dist="152400" dir="7920000" algn="ctr" rotWithShape="0">
              <a:schemeClr val="bg1">
                <a:lumMod val="75000"/>
                <a:lumOff val="25000"/>
              </a:schemeClr>
            </a:outerShdw>
          </a:effectLst>
        </p:spPr>
      </p:pic>
    </p:spTree>
    <p:extLst>
      <p:ext uri="{BB962C8B-B14F-4D97-AF65-F5344CB8AC3E}">
        <p14:creationId xmlns:p14="http://schemas.microsoft.com/office/powerpoint/2010/main" val="19182588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685800"/>
            <a:ext cx="8534400" cy="1507067"/>
          </a:xfrm>
        </p:spPr>
        <p:txBody>
          <a:bodyPr/>
          <a:lstStyle/>
          <a:p>
            <a:r>
              <a:rPr lang="en-US" dirty="0" smtClean="0"/>
              <a:t>Chart diagram </a:t>
            </a:r>
            <a:r>
              <a:rPr lang="en-US" sz="2800" dirty="0" smtClean="0"/>
              <a:t>web server</a:t>
            </a: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5704" y="1834727"/>
            <a:ext cx="8245476" cy="4672436"/>
          </a:xfrm>
          <a:prstGeom prst="rect">
            <a:avLst/>
          </a:prstGeom>
          <a:effectLst>
            <a:outerShdw blurRad="190500" dist="152400" dir="7860000" algn="ctr" rotWithShape="0">
              <a:schemeClr val="bg1">
                <a:lumMod val="75000"/>
                <a:lumOff val="25000"/>
              </a:schemeClr>
            </a:outerShdw>
          </a:effectLst>
        </p:spPr>
      </p:pic>
    </p:spTree>
    <p:extLst>
      <p:ext uri="{BB962C8B-B14F-4D97-AF65-F5344CB8AC3E}">
        <p14:creationId xmlns:p14="http://schemas.microsoft.com/office/powerpoint/2010/main" val="14677044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685800"/>
            <a:ext cx="8534400" cy="1507067"/>
          </a:xfrm>
        </p:spPr>
        <p:txBody>
          <a:bodyPr/>
          <a:lstStyle/>
          <a:p>
            <a:r>
              <a:rPr lang="en-US" dirty="0" smtClean="0"/>
              <a:t>System architecture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4426" y="1830111"/>
            <a:ext cx="6405562" cy="4642126"/>
          </a:xfrm>
          <a:prstGeom prst="rect">
            <a:avLst/>
          </a:prstGeom>
          <a:effectLst>
            <a:outerShdw blurRad="228600" dist="127000" dir="7980000" algn="ctr" rotWithShape="0">
              <a:schemeClr val="bg1">
                <a:lumMod val="75000"/>
                <a:lumOff val="25000"/>
              </a:schemeClr>
            </a:outerShdw>
          </a:effectLst>
        </p:spPr>
      </p:pic>
    </p:spTree>
    <p:extLst>
      <p:ext uri="{BB962C8B-B14F-4D97-AF65-F5344CB8AC3E}">
        <p14:creationId xmlns:p14="http://schemas.microsoft.com/office/powerpoint/2010/main" val="8630438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685800"/>
            <a:ext cx="8534400" cy="1507067"/>
          </a:xfrm>
        </p:spPr>
        <p:txBody>
          <a:bodyPr/>
          <a:lstStyle/>
          <a:p>
            <a:r>
              <a:rPr lang="en-US" dirty="0" smtClean="0"/>
              <a:t>Deliverables </a:t>
            </a:r>
            <a:r>
              <a:rPr lang="en-US" sz="2000" dirty="0" smtClean="0"/>
              <a:t>web server</a:t>
            </a:r>
            <a:endParaRPr lang="en-US" sz="2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212" y="1698171"/>
            <a:ext cx="8555616" cy="5159829"/>
          </a:xfrm>
          <a:prstGeom prst="rect">
            <a:avLst/>
          </a:prstGeom>
        </p:spPr>
      </p:pic>
      <p:sp>
        <p:nvSpPr>
          <p:cNvPr id="8" name="TextBox 7"/>
          <p:cNvSpPr txBox="1"/>
          <p:nvPr/>
        </p:nvSpPr>
        <p:spPr>
          <a:xfrm>
            <a:off x="9496697" y="2192866"/>
            <a:ext cx="2429692" cy="1754326"/>
          </a:xfrm>
          <a:prstGeom prst="rect">
            <a:avLst/>
          </a:prstGeom>
          <a:noFill/>
        </p:spPr>
        <p:txBody>
          <a:bodyPr wrap="square" rtlCol="0">
            <a:spAutoFit/>
          </a:bodyPr>
          <a:lstStyle/>
          <a:p>
            <a:pPr marL="285750" indent="-285750">
              <a:lnSpc>
                <a:spcPct val="200000"/>
              </a:lnSpc>
              <a:buFont typeface="Arial" charset="0"/>
              <a:buChar char="•"/>
            </a:pPr>
            <a:r>
              <a:rPr lang="en-US" dirty="0" smtClean="0"/>
              <a:t>Add or insert</a:t>
            </a:r>
          </a:p>
          <a:p>
            <a:pPr marL="285750" indent="-285750">
              <a:lnSpc>
                <a:spcPct val="200000"/>
              </a:lnSpc>
              <a:buFont typeface="Arial" charset="0"/>
              <a:buChar char="•"/>
            </a:pPr>
            <a:r>
              <a:rPr lang="en-US" dirty="0" smtClean="0"/>
              <a:t>Search and find</a:t>
            </a:r>
          </a:p>
          <a:p>
            <a:pPr marL="285750" indent="-285750">
              <a:lnSpc>
                <a:spcPct val="200000"/>
              </a:lnSpc>
              <a:buFont typeface="Arial" charset="0"/>
              <a:buChar char="•"/>
            </a:pPr>
            <a:r>
              <a:rPr lang="en-US" dirty="0" smtClean="0"/>
              <a:t>Generate</a:t>
            </a:r>
          </a:p>
        </p:txBody>
      </p:sp>
    </p:spTree>
    <p:extLst>
      <p:ext uri="{BB962C8B-B14F-4D97-AF65-F5344CB8AC3E}">
        <p14:creationId xmlns:p14="http://schemas.microsoft.com/office/powerpoint/2010/main" val="19145449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685800"/>
            <a:ext cx="8534400" cy="1507067"/>
          </a:xfrm>
        </p:spPr>
        <p:txBody>
          <a:bodyPr/>
          <a:lstStyle/>
          <a:p>
            <a:r>
              <a:rPr lang="en-US" dirty="0" smtClean="0"/>
              <a:t>Deliverables </a:t>
            </a:r>
            <a:r>
              <a:rPr lang="en-US" sz="2000" dirty="0" smtClean="0"/>
              <a:t>web server</a:t>
            </a:r>
            <a:endParaRPr lang="en-US" sz="2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212" y="1640938"/>
            <a:ext cx="8650514" cy="5217062"/>
          </a:xfrm>
          <a:prstGeom prst="rect">
            <a:avLst/>
          </a:prstGeom>
        </p:spPr>
      </p:pic>
      <p:sp>
        <p:nvSpPr>
          <p:cNvPr id="5" name="TextBox 4"/>
          <p:cNvSpPr txBox="1"/>
          <p:nvPr/>
        </p:nvSpPr>
        <p:spPr>
          <a:xfrm>
            <a:off x="9496696" y="2192866"/>
            <a:ext cx="2695303" cy="3416320"/>
          </a:xfrm>
          <a:prstGeom prst="rect">
            <a:avLst/>
          </a:prstGeom>
          <a:noFill/>
        </p:spPr>
        <p:txBody>
          <a:bodyPr wrap="square" rtlCol="0">
            <a:spAutoFit/>
          </a:bodyPr>
          <a:lstStyle/>
          <a:p>
            <a:pPr marL="285750" indent="-285750">
              <a:lnSpc>
                <a:spcPct val="200000"/>
              </a:lnSpc>
              <a:buFont typeface="Arial" charset="0"/>
              <a:buChar char="•"/>
            </a:pPr>
            <a:r>
              <a:rPr lang="en-US" dirty="0" smtClean="0"/>
              <a:t>Edit or update</a:t>
            </a:r>
          </a:p>
          <a:p>
            <a:pPr marL="285750" indent="-285750">
              <a:lnSpc>
                <a:spcPct val="200000"/>
              </a:lnSpc>
              <a:buFont typeface="Arial" charset="0"/>
              <a:buChar char="•"/>
            </a:pPr>
            <a:r>
              <a:rPr lang="en-US" dirty="0" smtClean="0"/>
              <a:t>The usability with real time updating screen</a:t>
            </a:r>
          </a:p>
          <a:p>
            <a:pPr marL="285750" indent="-285750">
              <a:lnSpc>
                <a:spcPct val="200000"/>
              </a:lnSpc>
              <a:buFont typeface="Arial" charset="0"/>
              <a:buChar char="•"/>
            </a:pPr>
            <a:r>
              <a:rPr lang="en-US" dirty="0" smtClean="0"/>
              <a:t>Secure and permission</a:t>
            </a:r>
            <a:endParaRPr lang="en-US" dirty="0"/>
          </a:p>
        </p:txBody>
      </p:sp>
    </p:spTree>
    <p:extLst>
      <p:ext uri="{BB962C8B-B14F-4D97-AF65-F5344CB8AC3E}">
        <p14:creationId xmlns:p14="http://schemas.microsoft.com/office/powerpoint/2010/main" val="1368648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685800"/>
            <a:ext cx="8534400" cy="1507067"/>
          </a:xfrm>
        </p:spPr>
        <p:txBody>
          <a:bodyPr/>
          <a:lstStyle/>
          <a:p>
            <a:r>
              <a:rPr lang="en-US" dirty="0" smtClean="0"/>
              <a:t>Deliverables </a:t>
            </a:r>
            <a:r>
              <a:rPr lang="en-US" sz="2000" dirty="0" smtClean="0"/>
              <a:t>web server</a:t>
            </a:r>
            <a:endParaRPr lang="en-US" sz="2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212" y="1652451"/>
            <a:ext cx="8631423" cy="5205549"/>
          </a:xfrm>
          <a:prstGeom prst="rect">
            <a:avLst/>
          </a:prstGeom>
        </p:spPr>
      </p:pic>
      <p:sp>
        <p:nvSpPr>
          <p:cNvPr id="5" name="TextBox 4"/>
          <p:cNvSpPr txBox="1"/>
          <p:nvPr/>
        </p:nvSpPr>
        <p:spPr>
          <a:xfrm>
            <a:off x="9496697" y="2192866"/>
            <a:ext cx="2429692" cy="1200329"/>
          </a:xfrm>
          <a:prstGeom prst="rect">
            <a:avLst/>
          </a:prstGeom>
          <a:noFill/>
        </p:spPr>
        <p:txBody>
          <a:bodyPr wrap="square" rtlCol="0">
            <a:spAutoFit/>
          </a:bodyPr>
          <a:lstStyle/>
          <a:p>
            <a:pPr marL="285750" indent="-285750">
              <a:lnSpc>
                <a:spcPct val="200000"/>
              </a:lnSpc>
              <a:buFont typeface="Arial" charset="0"/>
              <a:buChar char="•"/>
            </a:pPr>
            <a:r>
              <a:rPr lang="en-US" dirty="0" smtClean="0"/>
              <a:t>Show or display</a:t>
            </a:r>
          </a:p>
          <a:p>
            <a:pPr marL="285750" indent="-285750">
              <a:lnSpc>
                <a:spcPct val="200000"/>
              </a:lnSpc>
              <a:buFont typeface="Arial" charset="0"/>
              <a:buChar char="•"/>
            </a:pPr>
            <a:r>
              <a:rPr lang="en-US" dirty="0" smtClean="0"/>
              <a:t>Delete</a:t>
            </a:r>
          </a:p>
        </p:txBody>
      </p:sp>
    </p:spTree>
    <p:extLst>
      <p:ext uri="{BB962C8B-B14F-4D97-AF65-F5344CB8AC3E}">
        <p14:creationId xmlns:p14="http://schemas.microsoft.com/office/powerpoint/2010/main" val="1354972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685800"/>
            <a:ext cx="8534400" cy="1507067"/>
          </a:xfrm>
        </p:spPr>
        <p:txBody>
          <a:bodyPr/>
          <a:lstStyle/>
          <a:p>
            <a:r>
              <a:rPr lang="en-US" dirty="0" smtClean="0"/>
              <a:t>Deliverables </a:t>
            </a:r>
            <a:r>
              <a:rPr lang="en-US" sz="2000" dirty="0" smtClean="0"/>
              <a:t>web server</a:t>
            </a:r>
            <a:endParaRPr lang="en-US" sz="2000" dirty="0"/>
          </a:p>
        </p:txBody>
      </p:sp>
      <p:sp>
        <p:nvSpPr>
          <p:cNvPr id="5" name="TextBox 4"/>
          <p:cNvSpPr txBox="1"/>
          <p:nvPr/>
        </p:nvSpPr>
        <p:spPr>
          <a:xfrm>
            <a:off x="9496697" y="2192866"/>
            <a:ext cx="2429692" cy="646331"/>
          </a:xfrm>
          <a:prstGeom prst="rect">
            <a:avLst/>
          </a:prstGeom>
          <a:noFill/>
        </p:spPr>
        <p:txBody>
          <a:bodyPr wrap="square" rtlCol="0">
            <a:spAutoFit/>
          </a:bodyPr>
          <a:lstStyle/>
          <a:p>
            <a:pPr marL="285750" indent="-285750">
              <a:lnSpc>
                <a:spcPct val="200000"/>
              </a:lnSpc>
              <a:buFont typeface="Arial" charset="0"/>
              <a:buChar char="•"/>
            </a:pPr>
            <a:r>
              <a:rPr lang="en-US" dirty="0" smtClean="0"/>
              <a:t>Track</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212" y="1770434"/>
            <a:ext cx="8435794" cy="5087566"/>
          </a:xfrm>
          <a:prstGeom prst="rect">
            <a:avLst/>
          </a:prstGeom>
        </p:spPr>
      </p:pic>
    </p:spTree>
    <p:extLst>
      <p:ext uri="{BB962C8B-B14F-4D97-AF65-F5344CB8AC3E}">
        <p14:creationId xmlns:p14="http://schemas.microsoft.com/office/powerpoint/2010/main" val="13025393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4212" y="685800"/>
            <a:ext cx="8534400" cy="1507067"/>
          </a:xfrm>
        </p:spPr>
        <p:txBody>
          <a:bodyPr/>
          <a:lstStyle/>
          <a:p>
            <a:r>
              <a:rPr lang="en-US" dirty="0" smtClean="0"/>
              <a:t>What is promotion provider? And why?</a:t>
            </a:r>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38006" y="2192867"/>
            <a:ext cx="3826812" cy="4088647"/>
          </a:xfrm>
          <a:effectLst>
            <a:outerShdw blurRad="711200" dist="368300" dir="4560000" sx="105000" sy="105000" algn="ctr" rotWithShape="0">
              <a:schemeClr val="bg1">
                <a:lumMod val="75000"/>
                <a:lumOff val="25000"/>
              </a:schemeClr>
            </a:outerShdw>
            <a:reflection endPos="0" dir="5400000" sy="-100000" algn="bl" rotWithShape="0"/>
          </a:effectLst>
        </p:spPr>
      </p:pic>
      <p:sp>
        <p:nvSpPr>
          <p:cNvPr id="4" name="TextBox 3"/>
          <p:cNvSpPr txBox="1"/>
          <p:nvPr/>
        </p:nvSpPr>
        <p:spPr>
          <a:xfrm>
            <a:off x="7459758" y="2642714"/>
            <a:ext cx="3932237" cy="2862322"/>
          </a:xfrm>
          <a:prstGeom prst="rect">
            <a:avLst/>
          </a:prstGeom>
          <a:noFill/>
        </p:spPr>
        <p:txBody>
          <a:bodyPr wrap="square" rtlCol="0" anchor="t">
            <a:spAutoFit/>
          </a:bodyPr>
          <a:lstStyle/>
          <a:p>
            <a:pPr marL="285750" indent="-285750">
              <a:lnSpc>
                <a:spcPct val="200000"/>
              </a:lnSpc>
              <a:buFont typeface="Wingdings" panose="05000000000000000000" pitchFamily="2" charset="2"/>
              <a:buChar char="Ø"/>
            </a:pPr>
            <a:r>
              <a:rPr lang="en-US" dirty="0">
                <a:latin typeface="Century Gothic" charset="0"/>
              </a:rPr>
              <a:t>iPhone application</a:t>
            </a:r>
          </a:p>
          <a:p>
            <a:pPr marL="285750" indent="-285750">
              <a:lnSpc>
                <a:spcPct val="200000"/>
              </a:lnSpc>
              <a:buFont typeface="Wingdings" panose="05000000000000000000" pitchFamily="2" charset="2"/>
              <a:buChar char="Ø"/>
            </a:pPr>
            <a:r>
              <a:rPr lang="en-US" dirty="0">
                <a:latin typeface="Century Gothic" charset="0"/>
              </a:rPr>
              <a:t>Update real time promotion </a:t>
            </a:r>
          </a:p>
          <a:p>
            <a:pPr marL="285750" indent="-285750">
              <a:lnSpc>
                <a:spcPct val="200000"/>
              </a:lnSpc>
              <a:buFont typeface="Wingdings" panose="05000000000000000000" pitchFamily="2" charset="2"/>
              <a:buChar char="Ø"/>
            </a:pPr>
            <a:r>
              <a:rPr lang="en-US" dirty="0">
                <a:latin typeface="Century Gothic" charset="0"/>
              </a:rPr>
              <a:t>Notification when get in 20 meters. </a:t>
            </a:r>
          </a:p>
          <a:p>
            <a:pPr marL="285750" indent="-285750">
              <a:lnSpc>
                <a:spcPct val="200000"/>
              </a:lnSpc>
              <a:buFont typeface="Wingdings" panose="05000000000000000000" pitchFamily="2" charset="2"/>
              <a:buChar char="Ø"/>
            </a:pPr>
            <a:r>
              <a:rPr lang="en-US" dirty="0"/>
              <a:t>Collecting points</a:t>
            </a:r>
          </a:p>
        </p:txBody>
      </p:sp>
    </p:spTree>
    <p:extLst>
      <p:ext uri="{BB962C8B-B14F-4D97-AF65-F5344CB8AC3E}">
        <p14:creationId xmlns:p14="http://schemas.microsoft.com/office/powerpoint/2010/main" val="1973594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dissolv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685800"/>
            <a:ext cx="8534400" cy="1507067"/>
          </a:xfrm>
        </p:spPr>
        <p:txBody>
          <a:bodyPr/>
          <a:lstStyle/>
          <a:p>
            <a:r>
              <a:rPr lang="en-US" dirty="0" smtClean="0"/>
              <a:t>Deliverables </a:t>
            </a:r>
            <a:r>
              <a:rPr lang="en-US" sz="2000" dirty="0" smtClean="0"/>
              <a:t>mobile application</a:t>
            </a:r>
            <a:endParaRPr lang="en-US" sz="2000" dirty="0"/>
          </a:p>
        </p:txBody>
      </p:sp>
      <p:pic>
        <p:nvPicPr>
          <p:cNvPr id="4"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07870" y="2192867"/>
            <a:ext cx="3826812" cy="4088647"/>
          </a:xfrm>
          <a:effectLst>
            <a:outerShdw blurRad="711200" dist="368300" dir="4560000" sx="105000" sy="105000" algn="ctr" rotWithShape="0">
              <a:schemeClr val="bg1">
                <a:lumMod val="75000"/>
                <a:lumOff val="25000"/>
              </a:schemeClr>
            </a:outerShdw>
            <a:reflection endPos="0" dir="5400000" sy="-100000" algn="bl" rotWithShape="0"/>
          </a:effectLst>
        </p:spPr>
      </p:pic>
      <p:sp>
        <p:nvSpPr>
          <p:cNvPr id="5" name="TextBox 4"/>
          <p:cNvSpPr txBox="1"/>
          <p:nvPr/>
        </p:nvSpPr>
        <p:spPr>
          <a:xfrm>
            <a:off x="4624249" y="2192867"/>
            <a:ext cx="5064499" cy="1938992"/>
          </a:xfrm>
          <a:prstGeom prst="rect">
            <a:avLst/>
          </a:prstGeom>
          <a:noFill/>
        </p:spPr>
        <p:txBody>
          <a:bodyPr wrap="square" rtlCol="0">
            <a:spAutoFit/>
          </a:bodyPr>
          <a:lstStyle/>
          <a:p>
            <a:pPr marL="742950" lvl="1" indent="-285750">
              <a:buFont typeface="Arial" charset="0"/>
              <a:buChar char="•"/>
            </a:pPr>
            <a:r>
              <a:rPr lang="en-US" sz="2000" dirty="0" smtClean="0"/>
              <a:t>Notification</a:t>
            </a:r>
          </a:p>
          <a:p>
            <a:pPr marL="742950" lvl="1" indent="-285750">
              <a:buFont typeface="Arial" charset="0"/>
              <a:buChar char="•"/>
            </a:pPr>
            <a:r>
              <a:rPr lang="en-US" sz="2000" dirty="0" smtClean="0"/>
              <a:t>Navigate</a:t>
            </a:r>
          </a:p>
          <a:p>
            <a:pPr marL="742950" lvl="1" indent="-285750">
              <a:buFont typeface="Arial" charset="0"/>
              <a:buChar char="•"/>
            </a:pPr>
            <a:r>
              <a:rPr lang="en-US" sz="2000" dirty="0" smtClean="0"/>
              <a:t>Show and display</a:t>
            </a:r>
          </a:p>
          <a:p>
            <a:pPr marL="742950" lvl="1" indent="-285750">
              <a:buFont typeface="Arial" charset="0"/>
              <a:buChar char="•"/>
            </a:pPr>
            <a:r>
              <a:rPr lang="en-US" sz="2000" dirty="0" smtClean="0"/>
              <a:t>Claim </a:t>
            </a:r>
            <a:r>
              <a:rPr lang="en-US" sz="2000" dirty="0" smtClean="0"/>
              <a:t>point</a:t>
            </a:r>
            <a:r>
              <a:rPr lang="th-TH" sz="2000" dirty="0" smtClean="0"/>
              <a:t> </a:t>
            </a:r>
            <a:r>
              <a:rPr lang="en-US" sz="2000" dirty="0" smtClean="0"/>
              <a:t>by walk into shop area</a:t>
            </a:r>
            <a:endParaRPr lang="en-US" sz="2000" dirty="0" smtClean="0"/>
          </a:p>
          <a:p>
            <a:pPr marL="742950" lvl="1" indent="-285750">
              <a:buFont typeface="Arial" charset="0"/>
              <a:buChar char="•"/>
            </a:pPr>
            <a:r>
              <a:rPr lang="en-US" sz="2000" dirty="0" smtClean="0"/>
              <a:t>Connecting to Facebook</a:t>
            </a:r>
            <a:endParaRPr lang="en-US" sz="2000" dirty="0"/>
          </a:p>
        </p:txBody>
      </p:sp>
    </p:spTree>
    <p:extLst>
      <p:ext uri="{BB962C8B-B14F-4D97-AF65-F5344CB8AC3E}">
        <p14:creationId xmlns:p14="http://schemas.microsoft.com/office/powerpoint/2010/main" val="89233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8" presetClass="entr" presetSubtype="12"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strips(downLeft)">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685800"/>
            <a:ext cx="8534400" cy="1507067"/>
          </a:xfrm>
        </p:spPr>
        <p:txBody>
          <a:bodyPr/>
          <a:lstStyle/>
          <a:p>
            <a:r>
              <a:rPr lang="en-US" dirty="0" smtClean="0"/>
              <a:t>Deliverables </a:t>
            </a:r>
            <a:r>
              <a:rPr lang="en-US" sz="2000" dirty="0" smtClean="0"/>
              <a:t>documents</a:t>
            </a:r>
            <a:endParaRPr lang="en-US" sz="20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212" y="2192867"/>
            <a:ext cx="3258164" cy="3258164"/>
          </a:xfrm>
          <a:prstGeom prst="rect">
            <a:avLst/>
          </a:prstGeom>
        </p:spPr>
      </p:pic>
      <p:sp>
        <p:nvSpPr>
          <p:cNvPr id="4" name="TextBox 3"/>
          <p:cNvSpPr txBox="1"/>
          <p:nvPr/>
        </p:nvSpPr>
        <p:spPr>
          <a:xfrm>
            <a:off x="4624249" y="2192867"/>
            <a:ext cx="5064499" cy="3170099"/>
          </a:xfrm>
          <a:prstGeom prst="rect">
            <a:avLst/>
          </a:prstGeom>
          <a:noFill/>
        </p:spPr>
        <p:txBody>
          <a:bodyPr wrap="square" rtlCol="0">
            <a:spAutoFit/>
          </a:bodyPr>
          <a:lstStyle/>
          <a:p>
            <a:pPr marL="742950" lvl="1" indent="-285750">
              <a:buFont typeface="Arial" charset="0"/>
              <a:buChar char="•"/>
            </a:pPr>
            <a:r>
              <a:rPr lang="en-US" sz="2000" dirty="0" smtClean="0"/>
              <a:t>Proposal</a:t>
            </a:r>
          </a:p>
          <a:p>
            <a:pPr marL="742950" lvl="1" indent="-285750">
              <a:buFont typeface="Arial" charset="0"/>
              <a:buChar char="•"/>
            </a:pPr>
            <a:r>
              <a:rPr lang="en-US" sz="2000" dirty="0" smtClean="0"/>
              <a:t>Project plan</a:t>
            </a:r>
          </a:p>
          <a:p>
            <a:pPr marL="742950" lvl="1" indent="-285750">
              <a:buFont typeface="Arial" charset="0"/>
              <a:buChar char="•"/>
            </a:pPr>
            <a:r>
              <a:rPr lang="en-US" sz="2000" dirty="0" smtClean="0"/>
              <a:t>Software requirement specification</a:t>
            </a:r>
          </a:p>
          <a:p>
            <a:pPr marL="742950" lvl="1" indent="-285750">
              <a:buFont typeface="Arial" charset="0"/>
              <a:buChar char="•"/>
            </a:pPr>
            <a:r>
              <a:rPr lang="en-US" sz="2000" dirty="0" smtClean="0"/>
              <a:t>Software </a:t>
            </a:r>
            <a:r>
              <a:rPr lang="en-US" sz="2000" dirty="0"/>
              <a:t>design </a:t>
            </a:r>
            <a:r>
              <a:rPr lang="en-US" sz="2000" dirty="0" smtClean="0"/>
              <a:t>documentation</a:t>
            </a:r>
          </a:p>
          <a:p>
            <a:pPr marL="742950" lvl="1" indent="-285750">
              <a:buFont typeface="Arial" charset="0"/>
              <a:buChar char="•"/>
            </a:pPr>
            <a:r>
              <a:rPr lang="en-US" sz="2000" dirty="0" smtClean="0"/>
              <a:t>Unit </a:t>
            </a:r>
            <a:r>
              <a:rPr lang="en-US" sz="2000" dirty="0"/>
              <a:t>test </a:t>
            </a:r>
            <a:r>
              <a:rPr lang="en-US" sz="2000" dirty="0" smtClean="0"/>
              <a:t>record</a:t>
            </a:r>
          </a:p>
          <a:p>
            <a:pPr marL="742950" lvl="1" indent="-285750">
              <a:buFont typeface="Arial" charset="0"/>
              <a:buChar char="•"/>
            </a:pPr>
            <a:r>
              <a:rPr lang="en-US" sz="2000" dirty="0" smtClean="0"/>
              <a:t>Traceability record</a:t>
            </a:r>
          </a:p>
          <a:p>
            <a:pPr marL="742950" lvl="1" indent="-285750">
              <a:buFont typeface="Arial" charset="0"/>
              <a:buChar char="•"/>
            </a:pPr>
            <a:r>
              <a:rPr lang="en-US" sz="2000" dirty="0" smtClean="0"/>
              <a:t>Test </a:t>
            </a:r>
            <a:r>
              <a:rPr lang="en-US" sz="2000" dirty="0"/>
              <a:t>plan and Test </a:t>
            </a:r>
            <a:r>
              <a:rPr lang="en-US" sz="2000" dirty="0" smtClean="0"/>
              <a:t>record</a:t>
            </a:r>
          </a:p>
          <a:p>
            <a:pPr marL="742950" lvl="1" indent="-285750">
              <a:buFont typeface="Arial" charset="0"/>
              <a:buChar char="•"/>
            </a:pPr>
            <a:r>
              <a:rPr lang="en-US" sz="2000" dirty="0" smtClean="0"/>
              <a:t>Integration </a:t>
            </a:r>
            <a:r>
              <a:rPr lang="en-US" sz="2000" dirty="0"/>
              <a:t>test </a:t>
            </a:r>
            <a:r>
              <a:rPr lang="en-US" sz="2000" dirty="0" smtClean="0"/>
              <a:t>record</a:t>
            </a:r>
          </a:p>
          <a:p>
            <a:pPr marL="742950" lvl="1" indent="-285750">
              <a:buFont typeface="Arial" charset="0"/>
              <a:buChar char="•"/>
            </a:pPr>
            <a:r>
              <a:rPr lang="en-US" sz="2000" dirty="0" smtClean="0"/>
              <a:t>System </a:t>
            </a:r>
            <a:r>
              <a:rPr lang="en-US" sz="2000" dirty="0"/>
              <a:t>test </a:t>
            </a:r>
            <a:r>
              <a:rPr lang="en-US" sz="2000" dirty="0" smtClean="0"/>
              <a:t>record</a:t>
            </a:r>
            <a:endParaRPr lang="en-US" sz="2000" dirty="0"/>
          </a:p>
        </p:txBody>
      </p:sp>
    </p:spTree>
    <p:extLst>
      <p:ext uri="{BB962C8B-B14F-4D97-AF65-F5344CB8AC3E}">
        <p14:creationId xmlns:p14="http://schemas.microsoft.com/office/powerpoint/2010/main" val="20669908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685800"/>
            <a:ext cx="8534400" cy="1507067"/>
          </a:xfrm>
        </p:spPr>
        <p:txBody>
          <a:bodyPr/>
          <a:lstStyle/>
          <a:p>
            <a:r>
              <a:rPr lang="en-US" dirty="0" smtClean="0"/>
              <a:t>limits</a:t>
            </a:r>
            <a:endParaRPr lang="en-US" dirty="0"/>
          </a:p>
        </p:txBody>
      </p:sp>
      <p:sp>
        <p:nvSpPr>
          <p:cNvPr id="3" name="Content Placeholder 2"/>
          <p:cNvSpPr>
            <a:spLocks noGrp="1"/>
          </p:cNvSpPr>
          <p:nvPr>
            <p:ph idx="1"/>
          </p:nvPr>
        </p:nvSpPr>
        <p:spPr>
          <a:xfrm>
            <a:off x="1705969" y="4572000"/>
            <a:ext cx="8140439" cy="1600730"/>
          </a:xfrm>
        </p:spPr>
        <p:txBody>
          <a:bodyPr/>
          <a:lstStyle/>
          <a:p>
            <a:pPr lvl="0">
              <a:buFont typeface="Wingdings" panose="05000000000000000000" pitchFamily="2" charset="2"/>
              <a:buChar char="Ø"/>
            </a:pPr>
            <a:r>
              <a:rPr lang="en-US" dirty="0">
                <a:solidFill>
                  <a:schemeClr val="tx1"/>
                </a:solidFill>
              </a:rPr>
              <a:t>This application not available without Internet </a:t>
            </a:r>
            <a:r>
              <a:rPr lang="en-US" dirty="0" smtClean="0">
                <a:solidFill>
                  <a:schemeClr val="tx1"/>
                </a:solidFill>
              </a:rPr>
              <a:t>connection</a:t>
            </a:r>
            <a:endParaRPr lang="en-US" dirty="0">
              <a:solidFill>
                <a:schemeClr val="tx1"/>
              </a:solidFill>
            </a:endParaRPr>
          </a:p>
          <a:p>
            <a:pPr lvl="0">
              <a:buFont typeface="Wingdings" panose="05000000000000000000" pitchFamily="2" charset="2"/>
              <a:buChar char="Ø"/>
            </a:pPr>
            <a:r>
              <a:rPr lang="en-US" dirty="0">
                <a:solidFill>
                  <a:schemeClr val="tx1"/>
                </a:solidFill>
              </a:rPr>
              <a:t>GPS may not accurate </a:t>
            </a:r>
            <a:r>
              <a:rPr lang="en-US" dirty="0" smtClean="0">
                <a:solidFill>
                  <a:schemeClr val="tx1"/>
                </a:solidFill>
              </a:rPr>
              <a:t>on </a:t>
            </a:r>
            <a:r>
              <a:rPr lang="en-US" dirty="0">
                <a:solidFill>
                  <a:schemeClr val="tx1"/>
                </a:solidFill>
              </a:rPr>
              <a:t>rainy </a:t>
            </a:r>
            <a:r>
              <a:rPr lang="en-US" dirty="0" smtClean="0">
                <a:solidFill>
                  <a:schemeClr val="tx1"/>
                </a:solidFill>
              </a:rPr>
              <a:t>day</a:t>
            </a:r>
          </a:p>
        </p:txBody>
      </p:sp>
      <p:pic>
        <p:nvPicPr>
          <p:cNvPr id="1026" name="Picture 2" descr="http://3.bp.blogspot.com/-LKy6wpcsIs4/UCT4H3g4uoI/AAAAAAAAAhU/u4Ukd7G1lrk/s1600/no-limi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9337" y="1524498"/>
            <a:ext cx="2695575"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50338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685800"/>
            <a:ext cx="8534400" cy="1507067"/>
          </a:xfrm>
        </p:spPr>
        <p:txBody>
          <a:bodyPr/>
          <a:lstStyle/>
          <a:p>
            <a:r>
              <a:rPr lang="en-US" dirty="0" smtClean="0"/>
              <a:t>Schedule </a:t>
            </a:r>
            <a:r>
              <a:rPr lang="en-US" sz="2000" dirty="0" smtClean="0"/>
              <a:t> </a:t>
            </a:r>
            <a:r>
              <a:rPr lang="en-US" dirty="0" smtClean="0">
                <a:solidFill>
                  <a:schemeClr val="accent6">
                    <a:lumMod val="20000"/>
                    <a:lumOff val="80000"/>
                  </a:schemeClr>
                </a:solidFill>
              </a:rPr>
              <a:t>Overview</a:t>
            </a:r>
            <a:endParaRPr lang="en-US" sz="4000" dirty="0">
              <a:solidFill>
                <a:schemeClr val="accent6">
                  <a:lumMod val="20000"/>
                  <a:lumOff val="80000"/>
                </a:schemeClr>
              </a:solidFill>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9438"/>
          <a:stretch/>
        </p:blipFill>
        <p:spPr>
          <a:xfrm>
            <a:off x="471561" y="1869742"/>
            <a:ext cx="11181722" cy="3338623"/>
          </a:xfrm>
          <a:prstGeom prst="rect">
            <a:avLst/>
          </a:prstGeom>
        </p:spPr>
      </p:pic>
    </p:spTree>
    <p:extLst>
      <p:ext uri="{BB962C8B-B14F-4D97-AF65-F5344CB8AC3E}">
        <p14:creationId xmlns:p14="http://schemas.microsoft.com/office/powerpoint/2010/main" val="4817625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510755"/>
            <a:ext cx="8534400" cy="1507067"/>
          </a:xfrm>
        </p:spPr>
        <p:txBody>
          <a:bodyPr/>
          <a:lstStyle/>
          <a:p>
            <a:r>
              <a:rPr lang="en-US" dirty="0" smtClean="0"/>
              <a:t>Schedule  </a:t>
            </a:r>
            <a:r>
              <a:rPr lang="en-US" dirty="0" smtClean="0">
                <a:solidFill>
                  <a:schemeClr val="accent6">
                    <a:lumMod val="20000"/>
                    <a:lumOff val="80000"/>
                  </a:schemeClr>
                </a:solidFill>
              </a:rPr>
              <a:t>Proposal</a:t>
            </a:r>
            <a:endParaRPr lang="en-US" dirty="0">
              <a:solidFill>
                <a:schemeClr val="accent6">
                  <a:lumMod val="20000"/>
                  <a:lumOff val="80000"/>
                </a:schemeClr>
              </a:solidFill>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6441"/>
          <a:stretch/>
        </p:blipFill>
        <p:spPr>
          <a:xfrm>
            <a:off x="531628" y="1624083"/>
            <a:ext cx="11100392" cy="3626813"/>
          </a:xfrm>
          <a:prstGeom prst="rect">
            <a:avLst/>
          </a:prstGeom>
        </p:spPr>
      </p:pic>
    </p:spTree>
    <p:extLst>
      <p:ext uri="{BB962C8B-B14F-4D97-AF65-F5344CB8AC3E}">
        <p14:creationId xmlns:p14="http://schemas.microsoft.com/office/powerpoint/2010/main" val="13249385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84212" y="0"/>
            <a:ext cx="8534400" cy="15070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Schedule  </a:t>
            </a:r>
            <a:r>
              <a:rPr lang="en-US" dirty="0" smtClean="0">
                <a:solidFill>
                  <a:schemeClr val="accent6">
                    <a:lumMod val="20000"/>
                    <a:lumOff val="80000"/>
                  </a:schemeClr>
                </a:solidFill>
              </a:rPr>
              <a:t>Progress 1</a:t>
            </a:r>
            <a:endParaRPr lang="en-US" dirty="0">
              <a:solidFill>
                <a:schemeClr val="accent6">
                  <a:lumMod val="20000"/>
                  <a:lumOff val="80000"/>
                </a:schemeClr>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4507"/>
          <a:stretch/>
        </p:blipFill>
        <p:spPr>
          <a:xfrm>
            <a:off x="425300" y="1228298"/>
            <a:ext cx="11525693" cy="3875647"/>
          </a:xfrm>
          <a:prstGeom prst="rect">
            <a:avLst/>
          </a:prstGeom>
        </p:spPr>
      </p:pic>
      <p:sp>
        <p:nvSpPr>
          <p:cNvPr id="2" name="TextBox 1"/>
          <p:cNvSpPr txBox="1"/>
          <p:nvPr/>
        </p:nvSpPr>
        <p:spPr>
          <a:xfrm>
            <a:off x="0" y="5295332"/>
            <a:ext cx="11525693" cy="1200329"/>
          </a:xfrm>
          <a:prstGeom prst="rect">
            <a:avLst/>
          </a:prstGeom>
          <a:noFill/>
        </p:spPr>
        <p:txBody>
          <a:bodyPr wrap="square" rtlCol="0">
            <a:spAutoFit/>
          </a:bodyPr>
          <a:lstStyle/>
          <a:p>
            <a:pPr marL="1657350" lvl="3" indent="-285750">
              <a:buFont typeface="Wingdings" panose="05000000000000000000" pitchFamily="2" charset="2"/>
              <a:buChar char="v"/>
            </a:pPr>
            <a:r>
              <a:rPr lang="en-US" dirty="0"/>
              <a:t>Feature# 1 Managing shop owner: System provide managing function(add, update, delete)</a:t>
            </a:r>
          </a:p>
          <a:p>
            <a:pPr marL="1657350" lvl="3" indent="-285750">
              <a:buFont typeface="Wingdings" panose="05000000000000000000" pitchFamily="2" charset="2"/>
              <a:buChar char="v"/>
            </a:pPr>
            <a:r>
              <a:rPr lang="en-US" dirty="0"/>
              <a:t>Feature# 2 Managing promotion: System provide managing function(add and delete)</a:t>
            </a:r>
          </a:p>
          <a:p>
            <a:pPr marL="1657350" lvl="3" indent="-285750">
              <a:buFont typeface="Wingdings" panose="05000000000000000000" pitchFamily="2" charset="2"/>
              <a:buChar char="v"/>
            </a:pPr>
            <a:r>
              <a:rPr lang="en-US" dirty="0"/>
              <a:t>Feature# 3 Changing password: All user type can change their password</a:t>
            </a:r>
          </a:p>
        </p:txBody>
      </p:sp>
    </p:spTree>
    <p:extLst>
      <p:ext uri="{BB962C8B-B14F-4D97-AF65-F5344CB8AC3E}">
        <p14:creationId xmlns:p14="http://schemas.microsoft.com/office/powerpoint/2010/main" val="26999032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84212" y="0"/>
            <a:ext cx="8534400" cy="15070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Schedule  </a:t>
            </a:r>
            <a:r>
              <a:rPr lang="en-US" dirty="0" smtClean="0">
                <a:solidFill>
                  <a:schemeClr val="accent6">
                    <a:lumMod val="20000"/>
                    <a:lumOff val="80000"/>
                  </a:schemeClr>
                </a:solidFill>
              </a:rPr>
              <a:t>Progress 2</a:t>
            </a:r>
            <a:endParaRPr lang="en-US" dirty="0">
              <a:solidFill>
                <a:schemeClr val="accent6">
                  <a:lumMod val="20000"/>
                  <a:lumOff val="80000"/>
                </a:schemeClr>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6420"/>
          <a:stretch/>
        </p:blipFill>
        <p:spPr>
          <a:xfrm>
            <a:off x="552893" y="1201003"/>
            <a:ext cx="11057860" cy="3663313"/>
          </a:xfrm>
          <a:prstGeom prst="rect">
            <a:avLst/>
          </a:prstGeom>
        </p:spPr>
      </p:pic>
      <p:sp>
        <p:nvSpPr>
          <p:cNvPr id="2" name="TextBox 1"/>
          <p:cNvSpPr txBox="1"/>
          <p:nvPr/>
        </p:nvSpPr>
        <p:spPr>
          <a:xfrm>
            <a:off x="0" y="5022376"/>
            <a:ext cx="11057860" cy="1477328"/>
          </a:xfrm>
          <a:prstGeom prst="rect">
            <a:avLst/>
          </a:prstGeom>
          <a:noFill/>
        </p:spPr>
        <p:txBody>
          <a:bodyPr wrap="square" rtlCol="0">
            <a:spAutoFit/>
          </a:bodyPr>
          <a:lstStyle/>
          <a:p>
            <a:pPr marL="1657350" lvl="3" indent="-285750">
              <a:buFont typeface="Wingdings" panose="05000000000000000000" pitchFamily="2" charset="2"/>
              <a:buChar char="v"/>
            </a:pPr>
            <a:r>
              <a:rPr lang="en-US" dirty="0"/>
              <a:t>Feature# 4 Show promotion information: System provide the promotion information</a:t>
            </a:r>
          </a:p>
          <a:p>
            <a:pPr marL="1657350" lvl="3" indent="-285750">
              <a:buFont typeface="Wingdings" panose="05000000000000000000" pitchFamily="2" charset="2"/>
              <a:buChar char="v"/>
            </a:pPr>
            <a:r>
              <a:rPr lang="en-US" dirty="0"/>
              <a:t>Feature# 5 Notification: System will notify user application when they get closer than 20 meters </a:t>
            </a:r>
          </a:p>
          <a:p>
            <a:pPr marL="1657350" lvl="3" indent="-285750">
              <a:buFont typeface="Wingdings" panose="05000000000000000000" pitchFamily="2" charset="2"/>
              <a:buChar char="v"/>
            </a:pPr>
            <a:r>
              <a:rPr lang="en-US" dirty="0"/>
              <a:t>Feature# 6 Turn off notification: User application can turn off notification</a:t>
            </a:r>
          </a:p>
          <a:p>
            <a:pPr marL="285750" indent="-285750">
              <a:buFont typeface="Wingdings" panose="05000000000000000000" pitchFamily="2" charset="2"/>
              <a:buChar char="v"/>
            </a:pPr>
            <a:endParaRPr lang="en-US" dirty="0"/>
          </a:p>
        </p:txBody>
      </p:sp>
    </p:spTree>
    <p:extLst>
      <p:ext uri="{BB962C8B-B14F-4D97-AF65-F5344CB8AC3E}">
        <p14:creationId xmlns:p14="http://schemas.microsoft.com/office/powerpoint/2010/main" val="29967477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84212" y="21482"/>
            <a:ext cx="8534400" cy="15070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Schedule  </a:t>
            </a:r>
            <a:r>
              <a:rPr lang="en-US" dirty="0" smtClean="0">
                <a:solidFill>
                  <a:schemeClr val="accent6">
                    <a:lumMod val="20000"/>
                    <a:lumOff val="80000"/>
                  </a:schemeClr>
                </a:solidFill>
              </a:rPr>
              <a:t>SE show pro</a:t>
            </a:r>
            <a:endParaRPr lang="en-US" dirty="0">
              <a:solidFill>
                <a:schemeClr val="accent6">
                  <a:lumMod val="20000"/>
                  <a:lumOff val="80000"/>
                </a:schemeClr>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6021"/>
          <a:stretch/>
        </p:blipFill>
        <p:spPr>
          <a:xfrm>
            <a:off x="446567" y="1214651"/>
            <a:ext cx="11313042" cy="3836608"/>
          </a:xfrm>
          <a:prstGeom prst="rect">
            <a:avLst/>
          </a:prstGeom>
        </p:spPr>
      </p:pic>
      <p:sp>
        <p:nvSpPr>
          <p:cNvPr id="2" name="TextBox 1"/>
          <p:cNvSpPr txBox="1"/>
          <p:nvPr/>
        </p:nvSpPr>
        <p:spPr>
          <a:xfrm>
            <a:off x="-222173" y="5129367"/>
            <a:ext cx="11313042" cy="2031325"/>
          </a:xfrm>
          <a:prstGeom prst="rect">
            <a:avLst/>
          </a:prstGeom>
          <a:noFill/>
        </p:spPr>
        <p:txBody>
          <a:bodyPr wrap="square" rtlCol="0">
            <a:spAutoFit/>
          </a:bodyPr>
          <a:lstStyle/>
          <a:p>
            <a:pPr marL="1657350" lvl="3" indent="-285750">
              <a:buFont typeface="Wingdings" panose="05000000000000000000" pitchFamily="2" charset="2"/>
              <a:buChar char="v"/>
            </a:pPr>
            <a:r>
              <a:rPr lang="en-US" dirty="0"/>
              <a:t>Feature# 7 Searching: User application can search by place’s name</a:t>
            </a:r>
          </a:p>
          <a:p>
            <a:pPr marL="1657350" lvl="3" indent="-285750">
              <a:buFont typeface="Wingdings" panose="05000000000000000000" pitchFamily="2" charset="2"/>
              <a:buChar char="v"/>
            </a:pPr>
            <a:r>
              <a:rPr lang="en-US" dirty="0"/>
              <a:t>Feature# 8 Near by: User application can see the promotion place in setting range</a:t>
            </a:r>
          </a:p>
          <a:p>
            <a:pPr marL="1657350" lvl="3" indent="-285750">
              <a:buFont typeface="Wingdings" panose="05000000000000000000" pitchFamily="2" charset="2"/>
              <a:buChar char="v"/>
            </a:pPr>
            <a:r>
              <a:rPr lang="en-US" dirty="0"/>
              <a:t>Feature# 9 Single sign on: User application can sign in to system by using Facebook’s account</a:t>
            </a:r>
          </a:p>
          <a:p>
            <a:pPr marL="1657350" lvl="3" indent="-285750">
              <a:buFont typeface="Wingdings" panose="05000000000000000000" pitchFamily="2" charset="2"/>
              <a:buChar char="v"/>
            </a:pPr>
            <a:r>
              <a:rPr lang="en-US" dirty="0"/>
              <a:t>Feature# 10 Sharing promotion: User application can share any promotions to Facebook</a:t>
            </a:r>
          </a:p>
          <a:p>
            <a:endParaRPr lang="en-US" dirty="0"/>
          </a:p>
        </p:txBody>
      </p:sp>
    </p:spTree>
    <p:extLst>
      <p:ext uri="{BB962C8B-B14F-4D97-AF65-F5344CB8AC3E}">
        <p14:creationId xmlns:p14="http://schemas.microsoft.com/office/powerpoint/2010/main" val="37963071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84212" y="510755"/>
            <a:ext cx="8534400" cy="15070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Schedule  </a:t>
            </a:r>
            <a:r>
              <a:rPr lang="en-US" dirty="0" smtClean="0">
                <a:solidFill>
                  <a:schemeClr val="accent6">
                    <a:lumMod val="20000"/>
                    <a:lumOff val="80000"/>
                  </a:schemeClr>
                </a:solidFill>
              </a:rPr>
              <a:t>Final Progress</a:t>
            </a:r>
            <a:endParaRPr lang="en-US" dirty="0">
              <a:solidFill>
                <a:schemeClr val="accent6">
                  <a:lumMod val="20000"/>
                  <a:lumOff val="80000"/>
                </a:schemeClr>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9681"/>
          <a:stretch/>
        </p:blipFill>
        <p:spPr>
          <a:xfrm>
            <a:off x="404037" y="1815152"/>
            <a:ext cx="11419368" cy="3197068"/>
          </a:xfrm>
          <a:prstGeom prst="rect">
            <a:avLst/>
          </a:prstGeom>
        </p:spPr>
      </p:pic>
    </p:spTree>
    <p:extLst>
      <p:ext uri="{BB962C8B-B14F-4D97-AF65-F5344CB8AC3E}">
        <p14:creationId xmlns:p14="http://schemas.microsoft.com/office/powerpoint/2010/main" val="30034019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4325" y="2329856"/>
            <a:ext cx="5256349" cy="1954761"/>
          </a:xfrm>
        </p:spPr>
        <p:txBody>
          <a:bodyPr>
            <a:noAutofit/>
          </a:bodyPr>
          <a:lstStyle/>
          <a:p>
            <a:r>
              <a:rPr lang="en-US" sz="15000" dirty="0" smtClean="0"/>
              <a:t>Q&amp;A</a:t>
            </a:r>
            <a:endParaRPr lang="en-US" sz="15000" dirty="0"/>
          </a:p>
        </p:txBody>
      </p:sp>
    </p:spTree>
    <p:extLst>
      <p:ext uri="{BB962C8B-B14F-4D97-AF65-F5344CB8AC3E}">
        <p14:creationId xmlns:p14="http://schemas.microsoft.com/office/powerpoint/2010/main" val="1457052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685800"/>
            <a:ext cx="8534400" cy="1507067"/>
          </a:xfrm>
        </p:spPr>
        <p:txBody>
          <a:bodyPr/>
          <a:lstStyle/>
          <a:p>
            <a:r>
              <a:rPr lang="en-US" dirty="0" smtClean="0"/>
              <a:t>How about other</a:t>
            </a:r>
            <a:r>
              <a:rPr lang="en-US" dirty="0"/>
              <a:t>s</a:t>
            </a:r>
            <a:r>
              <a:rPr lang="en-US" dirty="0" smtClean="0"/>
              <a:t>?</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8186" y="1974983"/>
            <a:ext cx="2042319" cy="1962150"/>
          </a:xfrm>
          <a:prstGeom prst="rect">
            <a:avLst/>
          </a:prstGeom>
          <a:effectLst>
            <a:outerShdw blurRad="469900" dist="177800" dir="6300000" sx="107000" sy="107000" algn="ctr" rotWithShape="0">
              <a:schemeClr val="bg1">
                <a:lumMod val="75000"/>
                <a:lumOff val="25000"/>
              </a:scheme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723348">
            <a:off x="4117183" y="1931989"/>
            <a:ext cx="2862073" cy="4298950"/>
          </a:xfrm>
          <a:prstGeom prst="rect">
            <a:avLst/>
          </a:prstGeom>
          <a:effectLst>
            <a:outerShdw blurRad="50800" dist="50800" dir="5400000" algn="ctr" rotWithShape="0">
              <a:schemeClr val="bg1">
                <a:lumMod val="75000"/>
                <a:lumOff val="25000"/>
              </a:schemeClr>
            </a:outerShdw>
          </a:effectLst>
        </p:spPr>
      </p:pic>
      <p:pic>
        <p:nvPicPr>
          <p:cNvPr id="9"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3874" y="4188619"/>
            <a:ext cx="2042319" cy="2042319"/>
          </a:xfrm>
          <a:prstGeom prst="rect">
            <a:avLst/>
          </a:prstGeom>
          <a:effectLst>
            <a:outerShdw blurRad="546100" dist="50800" dir="6600000" sx="106000" sy="106000" algn="ctr" rotWithShape="0">
              <a:schemeClr val="bg1">
                <a:lumMod val="75000"/>
                <a:lumOff val="25000"/>
              </a:schemeClr>
            </a:outerShdw>
          </a:effectLst>
        </p:spPr>
      </p:pic>
    </p:spTree>
    <p:extLst>
      <p:ext uri="{BB962C8B-B14F-4D97-AF65-F5344CB8AC3E}">
        <p14:creationId xmlns:p14="http://schemas.microsoft.com/office/powerpoint/2010/main" val="1975960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000" fill="hold"/>
                                        <p:tgtEl>
                                          <p:spTgt spid="7"/>
                                        </p:tgtEl>
                                        <p:attrNameLst>
                                          <p:attrName>ppt_w</p:attrName>
                                        </p:attrNameLst>
                                      </p:cBhvr>
                                      <p:tavLst>
                                        <p:tav tm="0">
                                          <p:val>
                                            <p:fltVal val="0"/>
                                          </p:val>
                                        </p:tav>
                                        <p:tav tm="100000">
                                          <p:val>
                                            <p:strVal val="#ppt_w"/>
                                          </p:val>
                                        </p:tav>
                                      </p:tavLst>
                                    </p:anim>
                                    <p:anim calcmode="lin" valueType="num">
                                      <p:cBhvr>
                                        <p:cTn id="13" dur="1000" fill="hold"/>
                                        <p:tgtEl>
                                          <p:spTgt spid="7"/>
                                        </p:tgtEl>
                                        <p:attrNameLst>
                                          <p:attrName>ppt_h</p:attrName>
                                        </p:attrNameLst>
                                      </p:cBhvr>
                                      <p:tavLst>
                                        <p:tav tm="0">
                                          <p:val>
                                            <p:fltVal val="0"/>
                                          </p:val>
                                        </p:tav>
                                        <p:tav tm="100000">
                                          <p:val>
                                            <p:strVal val="#ppt_h"/>
                                          </p:val>
                                        </p:tav>
                                      </p:tavLst>
                                    </p:anim>
                                    <p:anim calcmode="lin" valueType="num">
                                      <p:cBhvr>
                                        <p:cTn id="14" dur="1000" fill="hold"/>
                                        <p:tgtEl>
                                          <p:spTgt spid="7"/>
                                        </p:tgtEl>
                                        <p:attrNameLst>
                                          <p:attrName>style.rotation</p:attrName>
                                        </p:attrNameLst>
                                      </p:cBhvr>
                                      <p:tavLst>
                                        <p:tav tm="0">
                                          <p:val>
                                            <p:fltVal val="90"/>
                                          </p:val>
                                        </p:tav>
                                        <p:tav tm="100000">
                                          <p:val>
                                            <p:fltVal val="0"/>
                                          </p:val>
                                        </p:tav>
                                      </p:tavLst>
                                    </p:anim>
                                    <p:animEffect transition="in" filter="fade">
                                      <p:cBhvr>
                                        <p:cTn id="15" dur="10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685800"/>
            <a:ext cx="8534400" cy="1507067"/>
          </a:xfrm>
        </p:spPr>
        <p:txBody>
          <a:bodyPr/>
          <a:lstStyle/>
          <a:p>
            <a:r>
              <a:rPr lang="en-US" dirty="0" err="1" smtClean="0"/>
              <a:t>Wongnai</a:t>
            </a:r>
            <a:endParaRPr lang="en-US" dirty="0"/>
          </a:p>
        </p:txBody>
      </p:sp>
      <p:sp>
        <p:nvSpPr>
          <p:cNvPr id="3" name="Content Placeholder 2"/>
          <p:cNvSpPr>
            <a:spLocks noGrp="1"/>
          </p:cNvSpPr>
          <p:nvPr>
            <p:ph idx="1"/>
          </p:nvPr>
        </p:nvSpPr>
        <p:spPr>
          <a:xfrm>
            <a:off x="684212" y="2557463"/>
            <a:ext cx="8534400" cy="3615267"/>
          </a:xfrm>
        </p:spPr>
        <p:txBody>
          <a:bodyPr/>
          <a:lstStyle/>
          <a:p>
            <a:r>
              <a:rPr lang="en-US" dirty="0" smtClean="0"/>
              <a:t>Finding  restaurant</a:t>
            </a:r>
          </a:p>
          <a:p>
            <a:r>
              <a:rPr lang="en-US" dirty="0" smtClean="0"/>
              <a:t>Sharing review of restaurants</a:t>
            </a:r>
          </a:p>
          <a:p>
            <a:r>
              <a:rPr lang="en-US" dirty="0" smtClean="0"/>
              <a:t>More than 180,000 restaurants</a:t>
            </a:r>
          </a:p>
          <a:p>
            <a:endParaRPr lang="en-US" dirty="0"/>
          </a:p>
          <a:p>
            <a:pPr lvl="0"/>
            <a:r>
              <a:rPr lang="en-US" dirty="0">
                <a:solidFill>
                  <a:srgbClr val="FF0000"/>
                </a:solidFill>
              </a:rPr>
              <a:t>Log in with Facebook use a lot of time </a:t>
            </a:r>
          </a:p>
          <a:p>
            <a:r>
              <a:rPr lang="en-US" dirty="0" smtClean="0">
                <a:solidFill>
                  <a:srgbClr val="FF0000"/>
                </a:solidFill>
              </a:rPr>
              <a:t>Log out, sometime do nothing</a:t>
            </a:r>
            <a:endParaRPr lang="en-US" dirty="0">
              <a:solidFill>
                <a:srgbClr val="FF00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1412" y="1321330"/>
            <a:ext cx="3175000" cy="5080000"/>
          </a:xfrm>
          <a:prstGeom prst="rect">
            <a:avLst/>
          </a:prstGeom>
          <a:effectLst>
            <a:outerShdw blurRad="152400" dist="190500" dir="7920000" algn="ctr" rotWithShape="0">
              <a:schemeClr val="bg1">
                <a:lumMod val="75000"/>
                <a:lumOff val="25000"/>
              </a:schemeClr>
            </a:outerShdw>
          </a:effectLst>
        </p:spPr>
      </p:pic>
    </p:spTree>
    <p:extLst>
      <p:ext uri="{BB962C8B-B14F-4D97-AF65-F5344CB8AC3E}">
        <p14:creationId xmlns:p14="http://schemas.microsoft.com/office/powerpoint/2010/main" val="1446648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685800"/>
            <a:ext cx="8534400" cy="1507067"/>
          </a:xfrm>
        </p:spPr>
        <p:txBody>
          <a:bodyPr/>
          <a:lstStyle/>
          <a:p>
            <a:r>
              <a:rPr lang="en-US" dirty="0" smtClean="0"/>
              <a:t>Trend zap</a:t>
            </a:r>
            <a:endParaRPr lang="en-US" dirty="0"/>
          </a:p>
        </p:txBody>
      </p:sp>
      <p:sp>
        <p:nvSpPr>
          <p:cNvPr id="3" name="Content Placeholder 2"/>
          <p:cNvSpPr>
            <a:spLocks noGrp="1"/>
          </p:cNvSpPr>
          <p:nvPr>
            <p:ph idx="1"/>
          </p:nvPr>
        </p:nvSpPr>
        <p:spPr>
          <a:xfrm>
            <a:off x="684212" y="2557463"/>
            <a:ext cx="8534400" cy="3615267"/>
          </a:xfrm>
        </p:spPr>
        <p:txBody>
          <a:bodyPr/>
          <a:lstStyle/>
          <a:p>
            <a:r>
              <a:rPr lang="en-US" dirty="0" smtClean="0"/>
              <a:t>Finding restaurants</a:t>
            </a:r>
          </a:p>
          <a:p>
            <a:r>
              <a:rPr lang="en-US" dirty="0" smtClean="0"/>
              <a:t>Navigate user to restaurant</a:t>
            </a:r>
          </a:p>
          <a:p>
            <a:r>
              <a:rPr lang="en-US" dirty="0" smtClean="0"/>
              <a:t>User rating</a:t>
            </a:r>
            <a:endParaRPr lang="th-TH" dirty="0" smtClean="0"/>
          </a:p>
          <a:p>
            <a:endParaRPr lang="th-TH" dirty="0"/>
          </a:p>
          <a:p>
            <a:pPr lvl="0"/>
            <a:r>
              <a:rPr lang="en-US" dirty="0">
                <a:solidFill>
                  <a:srgbClr val="FF0000"/>
                </a:solidFill>
              </a:rPr>
              <a:t>Allow only one review per </a:t>
            </a:r>
            <a:r>
              <a:rPr lang="en-US" dirty="0" smtClean="0">
                <a:solidFill>
                  <a:srgbClr val="FF0000"/>
                </a:solidFill>
              </a:rPr>
              <a:t>restaurant</a:t>
            </a:r>
          </a:p>
          <a:p>
            <a:r>
              <a:rPr lang="en-US" dirty="0">
                <a:solidFill>
                  <a:srgbClr val="FF0000"/>
                </a:solidFill>
              </a:rPr>
              <a:t>Add the picture </a:t>
            </a:r>
            <a:r>
              <a:rPr lang="en-US" dirty="0" smtClean="0">
                <a:solidFill>
                  <a:srgbClr val="FF0000"/>
                </a:solidFill>
              </a:rPr>
              <a:t>only one a time</a:t>
            </a:r>
            <a:endParaRPr lang="en-US" dirty="0">
              <a:solidFill>
                <a:srgbClr val="FF0000"/>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5678" y="1747487"/>
            <a:ext cx="2489199" cy="4425243"/>
          </a:xfrm>
          <a:prstGeom prst="rect">
            <a:avLst/>
          </a:prstGeom>
          <a:effectLst>
            <a:outerShdw blurRad="152400" dist="190500" dir="7920000" algn="ctr" rotWithShape="0">
              <a:schemeClr val="bg1">
                <a:lumMod val="75000"/>
                <a:lumOff val="25000"/>
              </a:schemeClr>
            </a:outerShdw>
          </a:effectLst>
        </p:spPr>
      </p:pic>
    </p:spTree>
    <p:extLst>
      <p:ext uri="{BB962C8B-B14F-4D97-AF65-F5344CB8AC3E}">
        <p14:creationId xmlns:p14="http://schemas.microsoft.com/office/powerpoint/2010/main" val="1738076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685800"/>
            <a:ext cx="8534400" cy="1507067"/>
          </a:xfrm>
        </p:spPr>
        <p:txBody>
          <a:bodyPr/>
          <a:lstStyle/>
          <a:p>
            <a:r>
              <a:rPr lang="en-US" dirty="0" smtClean="0"/>
              <a:t>Where to eat</a:t>
            </a:r>
            <a:endParaRPr lang="en-US" dirty="0"/>
          </a:p>
        </p:txBody>
      </p:sp>
      <p:sp>
        <p:nvSpPr>
          <p:cNvPr id="3" name="Content Placeholder 2"/>
          <p:cNvSpPr>
            <a:spLocks noGrp="1"/>
          </p:cNvSpPr>
          <p:nvPr>
            <p:ph idx="1"/>
          </p:nvPr>
        </p:nvSpPr>
        <p:spPr>
          <a:xfrm>
            <a:off x="684212" y="2557463"/>
            <a:ext cx="8534400" cy="3615267"/>
          </a:xfrm>
        </p:spPr>
        <p:txBody>
          <a:bodyPr/>
          <a:lstStyle/>
          <a:p>
            <a:r>
              <a:rPr lang="en-US" dirty="0" smtClean="0"/>
              <a:t>Over </a:t>
            </a:r>
            <a:r>
              <a:rPr lang="en-US" dirty="0"/>
              <a:t>45 cuisines and 30 food </a:t>
            </a:r>
            <a:r>
              <a:rPr lang="en-US" dirty="0" smtClean="0"/>
              <a:t>types</a:t>
            </a:r>
          </a:p>
          <a:p>
            <a:r>
              <a:rPr lang="en-US" dirty="0" smtClean="0"/>
              <a:t>Shake-to-Suggest restaurant</a:t>
            </a:r>
          </a:p>
          <a:p>
            <a:endParaRPr lang="en-US" dirty="0"/>
          </a:p>
          <a:p>
            <a:pPr lvl="0"/>
            <a:r>
              <a:rPr lang="en-US" dirty="0" smtClean="0">
                <a:solidFill>
                  <a:srgbClr val="FF0000"/>
                </a:solidFill>
              </a:rPr>
              <a:t>Not up to date, </a:t>
            </a:r>
          </a:p>
          <a:p>
            <a:pPr marL="0" lvl="0" indent="0">
              <a:buNone/>
            </a:pPr>
            <a:r>
              <a:rPr lang="en-US" dirty="0" smtClean="0">
                <a:solidFill>
                  <a:srgbClr val="FF0000"/>
                </a:solidFill>
              </a:rPr>
              <a:t>Many places already shut down.</a:t>
            </a:r>
            <a:endParaRPr lang="en-US" dirty="0">
              <a:solidFill>
                <a:srgbClr val="FF0000"/>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975" y="1697865"/>
            <a:ext cx="2511082" cy="4474865"/>
          </a:xfrm>
          <a:prstGeom prst="rect">
            <a:avLst/>
          </a:prstGeom>
          <a:effectLst>
            <a:outerShdw blurRad="152400" dist="190500" dir="7920000" algn="ctr" rotWithShape="0">
              <a:schemeClr val="bg1">
                <a:lumMod val="75000"/>
                <a:lumOff val="25000"/>
              </a:schemeClr>
            </a:outerShdw>
          </a:effectLst>
        </p:spPr>
      </p:pic>
    </p:spTree>
    <p:extLst>
      <p:ext uri="{BB962C8B-B14F-4D97-AF65-F5344CB8AC3E}">
        <p14:creationId xmlns:p14="http://schemas.microsoft.com/office/powerpoint/2010/main" val="2118801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685800"/>
            <a:ext cx="8534400" cy="1507067"/>
          </a:xfrm>
        </p:spPr>
        <p:txBody>
          <a:bodyPr/>
          <a:lstStyle/>
          <a:p>
            <a:r>
              <a:rPr lang="en-US" dirty="0" smtClean="0"/>
              <a:t>aims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372" y="1727200"/>
            <a:ext cx="5715000" cy="3810000"/>
          </a:xfrm>
          <a:prstGeom prst="rect">
            <a:avLst/>
          </a:prstGeom>
          <a:effectLst>
            <a:outerShdw blurRad="254000" dist="88900" dir="6840000" sx="107000" sy="107000" algn="ctr" rotWithShape="0">
              <a:schemeClr val="bg1">
                <a:lumMod val="75000"/>
                <a:lumOff val="25000"/>
              </a:schemeClr>
            </a:outerShdw>
          </a:effectLst>
        </p:spPr>
      </p:pic>
      <p:sp>
        <p:nvSpPr>
          <p:cNvPr id="5" name="TextBox 4"/>
          <p:cNvSpPr txBox="1"/>
          <p:nvPr/>
        </p:nvSpPr>
        <p:spPr>
          <a:xfrm>
            <a:off x="7119688" y="2140151"/>
            <a:ext cx="4572000" cy="646331"/>
          </a:xfrm>
          <a:prstGeom prst="rect">
            <a:avLst/>
          </a:prstGeom>
          <a:noFill/>
        </p:spPr>
        <p:txBody>
          <a:bodyPr wrap="square" rtlCol="0">
            <a:spAutoFit/>
          </a:bodyPr>
          <a:lstStyle/>
          <a:p>
            <a:pPr marL="285750" indent="-285750">
              <a:buFont typeface="Wingdings" panose="05000000000000000000" pitchFamily="2" charset="2"/>
              <a:buChar char="Ø"/>
            </a:pPr>
            <a:r>
              <a:rPr lang="en-GB" dirty="0"/>
              <a:t>C</a:t>
            </a:r>
            <a:r>
              <a:rPr lang="en-GB" dirty="0" smtClean="0"/>
              <a:t>onveniently </a:t>
            </a:r>
            <a:r>
              <a:rPr lang="en-GB" dirty="0"/>
              <a:t>find a special offer or promotion</a:t>
            </a:r>
            <a:endParaRPr lang="en-US" dirty="0"/>
          </a:p>
        </p:txBody>
      </p:sp>
      <p:sp>
        <p:nvSpPr>
          <p:cNvPr id="6" name="TextBox 5"/>
          <p:cNvSpPr txBox="1"/>
          <p:nvPr/>
        </p:nvSpPr>
        <p:spPr>
          <a:xfrm>
            <a:off x="7119688" y="3202225"/>
            <a:ext cx="4572000" cy="646331"/>
          </a:xfrm>
          <a:prstGeom prst="rect">
            <a:avLst/>
          </a:prstGeom>
          <a:noFill/>
        </p:spPr>
        <p:txBody>
          <a:bodyPr wrap="square" rtlCol="0">
            <a:spAutoFit/>
          </a:bodyPr>
          <a:lstStyle/>
          <a:p>
            <a:pPr marL="285750" indent="-285750">
              <a:buFont typeface="Wingdings" panose="05000000000000000000" pitchFamily="2" charset="2"/>
              <a:buChar char="Ø"/>
            </a:pPr>
            <a:r>
              <a:rPr lang="en-GB" dirty="0"/>
              <a:t>N</a:t>
            </a:r>
            <a:r>
              <a:rPr lang="en-GB" dirty="0" smtClean="0"/>
              <a:t>otification </a:t>
            </a:r>
            <a:r>
              <a:rPr lang="en-GB" dirty="0"/>
              <a:t>while user get close to the </a:t>
            </a:r>
            <a:r>
              <a:rPr lang="en-GB" dirty="0" smtClean="0"/>
              <a:t>promotion</a:t>
            </a:r>
            <a:endParaRPr lang="en-US" dirty="0"/>
          </a:p>
        </p:txBody>
      </p:sp>
      <p:sp>
        <p:nvSpPr>
          <p:cNvPr id="7" name="TextBox 6"/>
          <p:cNvSpPr txBox="1"/>
          <p:nvPr/>
        </p:nvSpPr>
        <p:spPr>
          <a:xfrm>
            <a:off x="7119688" y="4396616"/>
            <a:ext cx="4572000" cy="646331"/>
          </a:xfrm>
          <a:prstGeom prst="rect">
            <a:avLst/>
          </a:prstGeom>
          <a:noFill/>
        </p:spPr>
        <p:txBody>
          <a:bodyPr wrap="square" rtlCol="0">
            <a:spAutoFit/>
          </a:bodyPr>
          <a:lstStyle/>
          <a:p>
            <a:pPr marL="285750" indent="-285750">
              <a:buFont typeface="Wingdings" panose="05000000000000000000" pitchFamily="2" charset="2"/>
              <a:buChar char="Ø"/>
            </a:pPr>
            <a:r>
              <a:rPr lang="en-GB" dirty="0"/>
              <a:t>D</a:t>
            </a:r>
            <a:r>
              <a:rPr lang="en-GB" dirty="0" smtClean="0"/>
              <a:t>evelop </a:t>
            </a:r>
            <a:r>
              <a:rPr lang="en-GB" dirty="0"/>
              <a:t>this application to </a:t>
            </a:r>
            <a:r>
              <a:rPr lang="en-GB" dirty="0" smtClean="0"/>
              <a:t>be </a:t>
            </a:r>
            <a:r>
              <a:rPr lang="en-GB" dirty="0"/>
              <a:t>guidance for the tourist</a:t>
            </a:r>
            <a:endParaRPr lang="en-US" dirty="0"/>
          </a:p>
        </p:txBody>
      </p:sp>
    </p:spTree>
    <p:extLst>
      <p:ext uri="{BB962C8B-B14F-4D97-AF65-F5344CB8AC3E}">
        <p14:creationId xmlns:p14="http://schemas.microsoft.com/office/powerpoint/2010/main" val="1213735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685800"/>
            <a:ext cx="8534400" cy="1507067"/>
          </a:xfrm>
        </p:spPr>
        <p:txBody>
          <a:bodyPr/>
          <a:lstStyle/>
          <a:p>
            <a:r>
              <a:rPr lang="en-US" dirty="0" smtClean="0"/>
              <a:t>Objectives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9136" y="2110834"/>
            <a:ext cx="4842933" cy="3632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p:cNvSpPr txBox="1"/>
          <p:nvPr/>
        </p:nvSpPr>
        <p:spPr>
          <a:xfrm>
            <a:off x="7060201" y="2432084"/>
            <a:ext cx="4316819" cy="646331"/>
          </a:xfrm>
          <a:prstGeom prst="rect">
            <a:avLst/>
          </a:prstGeom>
          <a:noFill/>
        </p:spPr>
        <p:txBody>
          <a:bodyPr wrap="square" rtlCol="0">
            <a:spAutoFit/>
          </a:bodyPr>
          <a:lstStyle/>
          <a:p>
            <a:pPr marL="742950" lvl="1" indent="-285750">
              <a:buFont typeface="Wingdings" panose="05000000000000000000" pitchFamily="2" charset="2"/>
              <a:buChar char="Ø"/>
            </a:pPr>
            <a:r>
              <a:rPr lang="en-US" dirty="0"/>
              <a:t>Provide a promotion and discount to user.</a:t>
            </a:r>
          </a:p>
        </p:txBody>
      </p:sp>
      <p:sp>
        <p:nvSpPr>
          <p:cNvPr id="6" name="TextBox 5"/>
          <p:cNvSpPr txBox="1"/>
          <p:nvPr/>
        </p:nvSpPr>
        <p:spPr>
          <a:xfrm>
            <a:off x="7060201" y="3467290"/>
            <a:ext cx="4316819" cy="646331"/>
          </a:xfrm>
          <a:prstGeom prst="rect">
            <a:avLst/>
          </a:prstGeom>
          <a:noFill/>
        </p:spPr>
        <p:txBody>
          <a:bodyPr wrap="square" rtlCol="0">
            <a:spAutoFit/>
          </a:bodyPr>
          <a:lstStyle/>
          <a:p>
            <a:pPr marL="742950" lvl="1" indent="-285750">
              <a:buFont typeface="Wingdings" panose="05000000000000000000" pitchFamily="2" charset="2"/>
              <a:buChar char="Ø"/>
            </a:pPr>
            <a:r>
              <a:rPr lang="en-US" dirty="0"/>
              <a:t>Provide the recommended a restaurant to tourists</a:t>
            </a:r>
            <a:r>
              <a:rPr lang="en-US" dirty="0" smtClean="0"/>
              <a:t>.</a:t>
            </a:r>
            <a:endParaRPr lang="en-US" dirty="0"/>
          </a:p>
        </p:txBody>
      </p:sp>
      <p:sp>
        <p:nvSpPr>
          <p:cNvPr id="7" name="TextBox 6"/>
          <p:cNvSpPr txBox="1"/>
          <p:nvPr/>
        </p:nvSpPr>
        <p:spPr>
          <a:xfrm>
            <a:off x="7060201" y="4435125"/>
            <a:ext cx="4316819" cy="646331"/>
          </a:xfrm>
          <a:prstGeom prst="rect">
            <a:avLst/>
          </a:prstGeom>
          <a:noFill/>
        </p:spPr>
        <p:txBody>
          <a:bodyPr wrap="square" rtlCol="0">
            <a:spAutoFit/>
          </a:bodyPr>
          <a:lstStyle/>
          <a:p>
            <a:pPr marL="742950" lvl="1" indent="-285750">
              <a:buFont typeface="Wingdings" panose="05000000000000000000" pitchFamily="2" charset="2"/>
              <a:buChar char="Ø"/>
            </a:pPr>
            <a:r>
              <a:rPr lang="en-US" dirty="0"/>
              <a:t>P</a:t>
            </a:r>
            <a:r>
              <a:rPr lang="en-US" dirty="0" smtClean="0"/>
              <a:t>rovide </a:t>
            </a:r>
            <a:r>
              <a:rPr lang="en-US" dirty="0"/>
              <a:t>a system’s notification to notify user.</a:t>
            </a:r>
          </a:p>
        </p:txBody>
      </p:sp>
    </p:spTree>
    <p:extLst>
      <p:ext uri="{BB962C8B-B14F-4D97-AF65-F5344CB8AC3E}">
        <p14:creationId xmlns:p14="http://schemas.microsoft.com/office/powerpoint/2010/main" val="1081029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685800"/>
            <a:ext cx="8534400" cy="1507067"/>
          </a:xfrm>
        </p:spPr>
        <p:txBody>
          <a:bodyPr/>
          <a:lstStyle/>
          <a:p>
            <a:r>
              <a:rPr lang="en-US" dirty="0" smtClean="0"/>
              <a:t>Quality standard</a:t>
            </a:r>
            <a:endParaRPr lang="en-US" dirty="0"/>
          </a:p>
        </p:txBody>
      </p:sp>
      <p:sp>
        <p:nvSpPr>
          <p:cNvPr id="3" name="Content Placeholder 2"/>
          <p:cNvSpPr>
            <a:spLocks noGrp="1"/>
          </p:cNvSpPr>
          <p:nvPr>
            <p:ph idx="1"/>
          </p:nvPr>
        </p:nvSpPr>
        <p:spPr>
          <a:xfrm>
            <a:off x="684212" y="2557463"/>
            <a:ext cx="8534400" cy="3615267"/>
          </a:xfrm>
        </p:spPr>
        <p:txBody>
          <a:bodyPr/>
          <a:lstStyle/>
          <a:p>
            <a:r>
              <a:rPr lang="en-US" dirty="0" smtClean="0"/>
              <a:t>ISO 29110</a:t>
            </a:r>
          </a:p>
          <a:p>
            <a:r>
              <a:rPr lang="en-US" dirty="0" smtClean="0"/>
              <a:t>Suite for 2 up to 25 people</a:t>
            </a:r>
          </a:p>
          <a:p>
            <a:r>
              <a:rPr lang="en-US" dirty="0" smtClean="0"/>
              <a:t>Project management process</a:t>
            </a:r>
          </a:p>
          <a:p>
            <a:r>
              <a:rPr lang="en-US" dirty="0" smtClean="0"/>
              <a:t>Software implementation process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6638" y="3423708"/>
            <a:ext cx="3759200" cy="1854200"/>
          </a:xfrm>
          <a:prstGeom prst="rect">
            <a:avLst/>
          </a:prstGeom>
        </p:spPr>
      </p:pic>
    </p:spTree>
    <p:extLst>
      <p:ext uri="{BB962C8B-B14F-4D97-AF65-F5344CB8AC3E}">
        <p14:creationId xmlns:p14="http://schemas.microsoft.com/office/powerpoint/2010/main" val="1135787096"/>
      </p:ext>
    </p:extLst>
  </p:cSld>
  <p:clrMapOvr>
    <a:masterClrMapping/>
  </p:clrMapOvr>
  <p:timing>
    <p:tnLst>
      <p:par>
        <p:cTn id="1" dur="indefinite" restart="never" nodeType="tmRoot"/>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940</TotalTime>
  <Words>875</Words>
  <Application>Microsoft Macintosh PowerPoint</Application>
  <PresentationFormat>Widescreen</PresentationFormat>
  <Paragraphs>146</Paragraphs>
  <Slides>29</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Calibri</vt:lpstr>
      <vt:lpstr>Century Gothic</vt:lpstr>
      <vt:lpstr>Cordia New</vt:lpstr>
      <vt:lpstr>DilleniaUPC</vt:lpstr>
      <vt:lpstr>Wingdings</vt:lpstr>
      <vt:lpstr>Wingdings 3</vt:lpstr>
      <vt:lpstr>Arial</vt:lpstr>
      <vt:lpstr>Slice</vt:lpstr>
      <vt:lpstr>Promotion provider</vt:lpstr>
      <vt:lpstr>What is promotion provider? And why?</vt:lpstr>
      <vt:lpstr>How about others?</vt:lpstr>
      <vt:lpstr>Wongnai</vt:lpstr>
      <vt:lpstr>Trend zap</vt:lpstr>
      <vt:lpstr>Where to eat</vt:lpstr>
      <vt:lpstr>aims</vt:lpstr>
      <vt:lpstr>Objectives</vt:lpstr>
      <vt:lpstr>Quality standard</vt:lpstr>
      <vt:lpstr>technologies we are going to use</vt:lpstr>
      <vt:lpstr>technologies we are going to use</vt:lpstr>
      <vt:lpstr>Tools we are going to use</vt:lpstr>
      <vt:lpstr>Chart diagram mobile application</vt:lpstr>
      <vt:lpstr>Chart diagram web server</vt:lpstr>
      <vt:lpstr>System architecture</vt:lpstr>
      <vt:lpstr>Deliverables web server</vt:lpstr>
      <vt:lpstr>Deliverables web server</vt:lpstr>
      <vt:lpstr>Deliverables web server</vt:lpstr>
      <vt:lpstr>Deliverables web server</vt:lpstr>
      <vt:lpstr>Deliverables mobile application</vt:lpstr>
      <vt:lpstr>Deliverables documents</vt:lpstr>
      <vt:lpstr>limits</vt:lpstr>
      <vt:lpstr>Schedule  Overview</vt:lpstr>
      <vt:lpstr>Schedule  Proposal</vt:lpstr>
      <vt:lpstr>PowerPoint Presentation</vt:lpstr>
      <vt:lpstr>PowerPoint Presentation</vt:lpstr>
      <vt:lpstr>PowerPoint Presentation</vt:lpstr>
      <vt:lpstr>PowerPoint Presentation</vt:lpstr>
      <vt:lpstr>Q&amp;A</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Promotion provoder</dc:title>
  <dc:creator>Microsoft Office User</dc:creator>
  <cp:lastModifiedBy>Microsoft Office User</cp:lastModifiedBy>
  <cp:revision>158</cp:revision>
  <dcterms:created xsi:type="dcterms:W3CDTF">2015-06-10T17:33:08Z</dcterms:created>
  <dcterms:modified xsi:type="dcterms:W3CDTF">2015-06-18T07:50:42Z</dcterms:modified>
</cp:coreProperties>
</file>